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56" r:id="rId5"/>
    <p:sldId id="259" r:id="rId6"/>
    <p:sldId id="260" r:id="rId7"/>
    <p:sldId id="257" r:id="rId8"/>
    <p:sldId id="258" r:id="rId9"/>
    <p:sldId id="261" r:id="rId10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8501A5-F1D8-401A-8FED-20CB7D8EE426}" v="415" dt="2020-02-06T05:31:11.720"/>
    <p1510:client id="{51A8C536-B271-B4B9-19F9-F5FBA77282A1}" v="41" dt="2020-02-05T10:24:47.447"/>
    <p1510:client id="{6F4C59A4-5004-B1FA-BC33-8BFF0A498AE8}" v="1" dt="2020-02-06T07:30:25.302"/>
    <p1510:client id="{7489F5BB-BB0D-2182-3BF1-2E8AE386BD32}" v="49" dt="2020-02-06T05:45:10.631"/>
    <p1510:client id="{89C4B6A3-79AF-08D4-C2BA-3D90001F1F4E}" v="9" dt="2020-02-05T10:27:22.058"/>
    <p1510:client id="{BA397918-A715-4E46-8B0E-F867DF37A448}" v="2068" dt="2020-02-05T08:47:17.322"/>
    <p1510:client id="{E0D46000-3250-274E-B4CD-4B16AE3845E2}" v="6714" dt="2020-02-06T07:46:24.921"/>
    <p1510:client id="{E441DB51-A10C-F57E-0642-D45970250B3C}" v="64" dt="2020-02-05T11:14:20.087"/>
    <p1510:client id="{FCA703C1-55D6-7BBA-A9A5-D53FE6FB4AF0}" v="3" dt="2020-02-05T10:26:18.0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4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1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7D9AD8-0110-C44D-A408-7605EA864F86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83422-0CAA-FE4E-910A-6A46C34059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6361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83422-0CAA-FE4E-910A-6A46C340599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0526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9106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5747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0866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0515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3904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5402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7884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958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860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845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9387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2A643-9BB0-4E02-80B2-2C0A5E5D738E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7289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C9129F0-799D-422A-ADEF-E2547F627754}"/>
              </a:ext>
            </a:extLst>
          </p:cNvPr>
          <p:cNvSpPr txBox="1"/>
          <p:nvPr/>
        </p:nvSpPr>
        <p:spPr>
          <a:xfrm>
            <a:off x="17674" y="108237"/>
            <a:ext cx="2335896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ja-JP" altLang="en-US" sz="1400" b="1">
                <a:latin typeface="メイリオ"/>
                <a:ea typeface="メイリオ"/>
              </a:rPr>
              <a:t>■</a:t>
            </a:r>
            <a:r>
              <a:rPr lang="ja-JP" altLang="en-US" sz="1400" b="1">
                <a:latin typeface="メイリオ"/>
                <a:ea typeface="メイリオ"/>
              </a:rPr>
              <a:t>イベント(週間)</a:t>
            </a:r>
            <a:r>
              <a:rPr kumimoji="1" lang="ja-JP" altLang="en-US" sz="1400" b="1">
                <a:latin typeface="メイリオ"/>
                <a:ea typeface="メイリオ"/>
              </a:rPr>
              <a:t>画面仕様</a:t>
            </a:r>
          </a:p>
        </p:txBody>
      </p:sp>
      <p:sp>
        <p:nvSpPr>
          <p:cNvPr id="7" name="スライド番号プレースホルダー 69">
            <a:extLst>
              <a:ext uri="{FF2B5EF4-FFF2-40B4-BE49-F238E27FC236}">
                <a16:creationId xmlns:a16="http://schemas.microsoft.com/office/drawing/2014/main" id="{772E1F27-5BEB-4E9D-8222-23F17ABA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9884" y="6492875"/>
            <a:ext cx="2057400" cy="365125"/>
          </a:xfrm>
        </p:spPr>
        <p:txBody>
          <a:bodyPr/>
          <a:lstStyle/>
          <a:p>
            <a:fld id="{A1D1B427-6BB8-45E6-A1F2-9E04AE67DC91}" type="slidenum">
              <a:rPr kumimoji="1" lang="ja-JP" altLang="en-US" b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fld>
            <a:endParaRPr kumimoji="1" lang="ja-JP" altLang="en-US" b="1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48CA4AC-9BB5-4E36-B419-3BC6A7AC1ABE}"/>
              </a:ext>
            </a:extLst>
          </p:cNvPr>
          <p:cNvSpPr txBox="1"/>
          <p:nvPr/>
        </p:nvSpPr>
        <p:spPr>
          <a:xfrm>
            <a:off x="415419" y="538799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●更新履歴</a:t>
            </a:r>
          </a:p>
        </p:txBody>
      </p:sp>
      <p:graphicFrame>
        <p:nvGraphicFramePr>
          <p:cNvPr id="9" name="表 8">
            <a:extLst>
              <a:ext uri="{FF2B5EF4-FFF2-40B4-BE49-F238E27FC236}">
                <a16:creationId xmlns:a16="http://schemas.microsoft.com/office/drawing/2014/main" id="{DED93978-9484-415D-BF53-0A3359BA2C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852900"/>
              </p:ext>
            </p:extLst>
          </p:nvPr>
        </p:nvGraphicFramePr>
        <p:xfrm>
          <a:off x="659384" y="1069082"/>
          <a:ext cx="6197599" cy="2713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739">
                  <a:extLst>
                    <a:ext uri="{9D8B030D-6E8A-4147-A177-3AD203B41FA5}">
                      <a16:colId xmlns:a16="http://schemas.microsoft.com/office/drawing/2014/main" val="2111592129"/>
                    </a:ext>
                  </a:extLst>
                </a:gridCol>
                <a:gridCol w="3747008">
                  <a:extLst>
                    <a:ext uri="{9D8B030D-6E8A-4147-A177-3AD203B41FA5}">
                      <a16:colId xmlns:a16="http://schemas.microsoft.com/office/drawing/2014/main" val="3252719778"/>
                    </a:ext>
                  </a:extLst>
                </a:gridCol>
                <a:gridCol w="1421852">
                  <a:extLst>
                    <a:ext uri="{9D8B030D-6E8A-4147-A177-3AD203B41FA5}">
                      <a16:colId xmlns:a16="http://schemas.microsoft.com/office/drawing/2014/main" val="2333052434"/>
                    </a:ext>
                  </a:extLst>
                </a:gridCol>
              </a:tblGrid>
              <a:tr h="297381">
                <a:tc>
                  <a:txBody>
                    <a:bodyPr/>
                    <a:lstStyle/>
                    <a:p>
                      <a:pPr marL="0" rtl="0" latinLnBrk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800" dirty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更新日</a:t>
                      </a:r>
                      <a:endParaRPr lang="en-US" altLang="ja-JP" sz="8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rtl="0" latinLnBrk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1" lang="ja-JP" altLang="en-US" sz="900" kern="1200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主な内容</a:t>
                      </a:r>
                      <a:endParaRPr lang="ja-JP" altLang="en-US" sz="2000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rtl="0" latinLnBrk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1" lang="ja-JP" altLang="en-US" sz="900" kern="1200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備考</a:t>
                      </a:r>
                      <a:endParaRPr lang="ja-JP" altLang="en-US" sz="2000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3640212"/>
                  </a:ext>
                </a:extLst>
              </a:tr>
              <a:tr h="221487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メイリオ"/>
                          <a:ea typeface="メイリオ"/>
                        </a:rPr>
                        <a:t>2020.02.03(</a:t>
                      </a:r>
                      <a:r>
                        <a:rPr lang="ja-JP" altLang="en-US" sz="800">
                          <a:latin typeface="メイリオ"/>
                          <a:ea typeface="メイリオ"/>
                        </a:rPr>
                        <a:t>増本</a:t>
                      </a:r>
                      <a:r>
                        <a:rPr lang="en-US" sz="800" dirty="0">
                          <a:latin typeface="メイリオ"/>
                          <a:ea typeface="メイリオ"/>
                        </a:rPr>
                        <a:t>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90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資料作成</a:t>
                      </a:r>
                      <a:endParaRPr lang="en-US" altLang="ja-JP" sz="9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sz="900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45566844"/>
                  </a:ext>
                </a:extLst>
              </a:tr>
              <a:tr h="221487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メイリオ"/>
                          <a:ea typeface="メイリオ"/>
                        </a:rPr>
                        <a:t>2020.02.05(</a:t>
                      </a:r>
                      <a:r>
                        <a:rPr lang="ja-JP" altLang="en-US" sz="800">
                          <a:latin typeface="メイリオ"/>
                          <a:ea typeface="メイリオ"/>
                        </a:rPr>
                        <a:t>増本</a:t>
                      </a:r>
                      <a:r>
                        <a:rPr lang="en-US" sz="800" dirty="0">
                          <a:latin typeface="メイリオ"/>
                          <a:ea typeface="メイリオ"/>
                        </a:rPr>
                        <a:t>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900" dirty="0">
                          <a:latin typeface="メイリオ"/>
                          <a:ea typeface="メイリオ"/>
                        </a:rPr>
                        <a:t>P2,3,4,5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90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週間イベント</a:t>
                      </a:r>
                      <a:endParaRPr lang="en-US" altLang="ja-JP" sz="9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57354743"/>
                  </a:ext>
                </a:extLst>
              </a:tr>
              <a:tr h="221487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メイリオ"/>
                          <a:ea typeface="メイリオ"/>
                        </a:rPr>
                        <a:t>2020.02.06(</a:t>
                      </a:r>
                      <a:r>
                        <a:rPr lang="ja-JP" altLang="en-US" sz="800">
                          <a:latin typeface="メイリオ"/>
                          <a:ea typeface="メイリオ"/>
                        </a:rPr>
                        <a:t>増本</a:t>
                      </a:r>
                      <a:r>
                        <a:rPr lang="en-US" sz="800" dirty="0">
                          <a:latin typeface="メイリオ"/>
                          <a:ea typeface="メイリオ"/>
                        </a:rPr>
                        <a:t>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900" dirty="0">
                          <a:latin typeface="メイリオ"/>
                          <a:ea typeface="メイリオ"/>
                        </a:rPr>
                        <a:t>P2,5,6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90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週間イベントの調整</a:t>
                      </a:r>
                      <a:endParaRPr lang="en-US" altLang="ja-JP" sz="9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22515650"/>
                  </a:ext>
                </a:extLst>
              </a:tr>
              <a:tr h="221487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41079346"/>
                  </a:ext>
                </a:extLst>
              </a:tr>
              <a:tr h="221487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ja-JP" sz="80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43143514"/>
                  </a:ext>
                </a:extLst>
              </a:tr>
              <a:tr h="221487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ja-JP" sz="800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91020692"/>
                  </a:ext>
                </a:extLst>
              </a:tr>
              <a:tr h="221487">
                <a:tc>
                  <a:txBody>
                    <a:bodyPr/>
                    <a:lstStyle/>
                    <a:p>
                      <a:endParaRPr lang="ja-JP" altLang="en-US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ja-JP" altLang="en-US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66622914"/>
                  </a:ext>
                </a:extLst>
              </a:tr>
              <a:tr h="221487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ja-JP" sz="800" b="0" i="0" u="none" strike="noStrike" noProof="0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ja-JP" sz="800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04202796"/>
                  </a:ext>
                </a:extLst>
              </a:tr>
              <a:tr h="221487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ja-JP" sz="800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ja-JP" sz="80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ja-JP" altLang="en-US" dirty="0"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21087221"/>
                  </a:ext>
                </a:extLst>
              </a:tr>
            </a:tbl>
          </a:graphicData>
        </a:graphic>
      </p:graphicFrame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1A5C5B1-D62C-43D7-BB1A-F386355B46B4}"/>
              </a:ext>
            </a:extLst>
          </p:cNvPr>
          <p:cNvSpPr txBox="1"/>
          <p:nvPr/>
        </p:nvSpPr>
        <p:spPr>
          <a:xfrm>
            <a:off x="584956" y="822861"/>
            <a:ext cx="23647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※</a:t>
            </a:r>
            <a:r>
              <a:rPr kumimoji="1" lang="ja-JP" altLang="en-US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古い更新履歴は最終ページに移植。</a:t>
            </a:r>
          </a:p>
        </p:txBody>
      </p:sp>
      <p:sp>
        <p:nvSpPr>
          <p:cNvPr id="14" name="フッター プレースホルダー 68">
            <a:extLst>
              <a:ext uri="{FF2B5EF4-FFF2-40B4-BE49-F238E27FC236}">
                <a16:creationId xmlns:a16="http://schemas.microsoft.com/office/drawing/2014/main" id="{1955CA09-24F9-48BF-B8CF-220C15798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4"/>
            <a:ext cx="3086100" cy="365125"/>
          </a:xfrm>
        </p:spPr>
        <p:txBody>
          <a:bodyPr/>
          <a:lstStyle/>
          <a:p>
            <a:pPr algn="l"/>
            <a:r>
              <a:rPr kumimoji="1" lang="en-US" altLang="ja-JP" dirty="0">
                <a:solidFill>
                  <a:srgbClr val="FF0000"/>
                </a:solidFill>
                <a:latin typeface="Bahnschrift Condensed" panose="020B0502040204020203" pitchFamily="34" charset="0"/>
              </a:rPr>
              <a:t>CONFIDENTIAL</a:t>
            </a:r>
            <a:endParaRPr kumimoji="1" lang="ja-JP" altLang="en-US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38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089F580-4FE2-4CDB-8D4D-D45D82375883}"/>
              </a:ext>
            </a:extLst>
          </p:cNvPr>
          <p:cNvSpPr txBox="1"/>
          <p:nvPr/>
        </p:nvSpPr>
        <p:spPr>
          <a:xfrm>
            <a:off x="17674" y="108237"/>
            <a:ext cx="2335896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ja-JP" altLang="en-US" sz="1400" b="1">
                <a:latin typeface="メイリオ"/>
                <a:ea typeface="メイリオ"/>
              </a:rPr>
              <a:t>■</a:t>
            </a:r>
            <a:r>
              <a:rPr lang="ja-JP" altLang="en-US" sz="1400" b="1">
                <a:latin typeface="メイリオ"/>
                <a:ea typeface="メイリオ"/>
              </a:rPr>
              <a:t>イベント</a:t>
            </a:r>
            <a:r>
              <a:rPr lang="ja-JP" sz="1400" b="1">
                <a:latin typeface="Meiryo"/>
                <a:ea typeface="Meiryo"/>
              </a:rPr>
              <a:t>(週間)</a:t>
            </a:r>
            <a:r>
              <a:rPr kumimoji="1" lang="ja-JP" altLang="en-US" sz="1400" b="1">
                <a:latin typeface="メイリオ"/>
                <a:ea typeface="メイリオ"/>
              </a:rPr>
              <a:t>画面仕様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3286752-5224-453A-9312-7C92296B4C27}"/>
              </a:ext>
            </a:extLst>
          </p:cNvPr>
          <p:cNvSpPr txBox="1"/>
          <p:nvPr/>
        </p:nvSpPr>
        <p:spPr>
          <a:xfrm>
            <a:off x="415419" y="538799"/>
            <a:ext cx="3300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●概要</a:t>
            </a:r>
            <a:r>
              <a:rPr kumimoji="1"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1050">
                <a:latin typeface="メイリオ" panose="020B0604030504040204" pitchFamily="50" charset="-128"/>
                <a:ea typeface="メイリオ" panose="020B0604030504040204" pitchFamily="50" charset="-128"/>
              </a:rPr>
              <a:t>※</a:t>
            </a:r>
            <a:r>
              <a:rPr lang="ja-JP" altLang="en-US" sz="1050">
                <a:latin typeface="メイリオ" panose="020B0604030504040204" pitchFamily="50" charset="-128"/>
                <a:ea typeface="メイリオ" panose="020B0604030504040204" pitchFamily="50" charset="-128"/>
              </a:rPr>
              <a:t>ステージ数、ストーリー数は要相談</a:t>
            </a:r>
            <a:endParaRPr kumimoji="1" lang="ja-JP" altLang="en-US" sz="105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39E4F55-A162-4C1F-8AC6-0D8F0FDACBA4}"/>
              </a:ext>
            </a:extLst>
          </p:cNvPr>
          <p:cNvSpPr txBox="1"/>
          <p:nvPr/>
        </p:nvSpPr>
        <p:spPr>
          <a:xfrm>
            <a:off x="584956" y="822861"/>
            <a:ext cx="7750840" cy="59708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ja-JP" altLang="en-US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イベントクエストをクリアして</a:t>
            </a:r>
            <a:r>
              <a:rPr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イベントポイント</a:t>
            </a:r>
            <a:r>
              <a:rPr lang="ja-JP" altLang="en-US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を獲得。</a:t>
            </a:r>
            <a:r>
              <a:rPr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（難易度に合わせて獲得ポイント増加）</a:t>
            </a:r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000">
                <a:latin typeface="メイリオ"/>
                <a:ea typeface="メイリオ"/>
              </a:rPr>
              <a:t>イベント</a:t>
            </a:r>
            <a:r>
              <a:rPr kumimoji="1" lang="en-US" altLang="ja-JP" sz="1000" dirty="0">
                <a:latin typeface="メイリオ"/>
                <a:ea typeface="メイリオ"/>
              </a:rPr>
              <a:t>TOP</a:t>
            </a:r>
            <a:r>
              <a:rPr kumimoji="1" lang="ja-JP" altLang="en-US" sz="1000">
                <a:latin typeface="メイリオ"/>
                <a:ea typeface="メイリオ"/>
              </a:rPr>
              <a:t>画面にある、交換所で交換。</a:t>
            </a:r>
            <a:endParaRPr kumimoji="1" lang="en-US" altLang="ja-JP" sz="1000" dirty="0">
              <a:latin typeface="メイリオ"/>
              <a:ea typeface="メイリオ"/>
            </a:endParaRPr>
          </a:p>
          <a:p>
            <a:r>
              <a:rPr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イベント開始時間、イベント終了時間、報酬交換時間を任意に設定。</a:t>
            </a:r>
            <a:endParaRPr kumimoji="1"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クエスト</a:t>
            </a:r>
            <a:endParaRPr lang="en-US" altLang="ja-JP" sz="1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ステージ</a:t>
            </a:r>
            <a:r>
              <a:rPr kumimoji="1" lang="en-US" altLang="ja-JP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(10</a:t>
            </a:r>
            <a:r>
              <a:rPr kumimoji="1"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話</a:t>
            </a:r>
            <a:r>
              <a:rPr kumimoji="1" lang="en-US" altLang="ja-JP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r>
              <a:rPr kumimoji="1"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 ＋</a:t>
            </a:r>
            <a:r>
              <a:rPr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 ストーリー</a:t>
            </a:r>
            <a:r>
              <a:rPr lang="en-US" altLang="ja-JP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(3</a:t>
            </a:r>
            <a:r>
              <a:rPr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話</a:t>
            </a:r>
            <a:r>
              <a:rPr lang="en-US" altLang="ja-JP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000">
                <a:latin typeface="メイリオ"/>
                <a:ea typeface="メイリオ"/>
              </a:rPr>
              <a:t>　初級にのみ、ストーリークエストがあり、中級、上級はストーリークエストは無い。難易度が高くドロップするポイントが多い。</a:t>
            </a:r>
            <a:endParaRPr lang="en-US" altLang="ja-JP" sz="1000" dirty="0">
              <a:latin typeface="メイリオ"/>
              <a:ea typeface="メイリオ"/>
            </a:endParaRPr>
          </a:p>
          <a:p>
            <a:endParaRPr kumimoji="1" lang="en-US" altLang="ja-JP" sz="1000" dirty="0">
              <a:latin typeface="メイリオ"/>
              <a:ea typeface="メイリオ"/>
            </a:endParaRPr>
          </a:p>
          <a:p>
            <a:r>
              <a:rPr lang="ja-JP" altLang="en-US" sz="1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交換できる報酬</a:t>
            </a:r>
            <a:endParaRPr lang="en-US" altLang="ja-JP" sz="1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000">
                <a:latin typeface="メイリオ"/>
                <a:ea typeface="メイリオ"/>
              </a:rPr>
              <a:t>　・</a:t>
            </a:r>
            <a:r>
              <a:rPr lang="en-US" altLang="ja-JP" sz="1000" dirty="0">
                <a:latin typeface="メイリオ"/>
                <a:ea typeface="メイリオ"/>
              </a:rPr>
              <a:t>TR</a:t>
            </a:r>
            <a:r>
              <a:rPr lang="ja-JP" altLang="en-US" sz="1000">
                <a:latin typeface="メイリオ"/>
                <a:ea typeface="メイリオ"/>
              </a:rPr>
              <a:t>カード（１枚）</a:t>
            </a:r>
            <a:endParaRPr lang="en-US" altLang="ja-JP" sz="1000" dirty="0">
              <a:latin typeface="メイリオ"/>
              <a:ea typeface="メイリオ"/>
            </a:endParaRPr>
          </a:p>
          <a:p>
            <a:r>
              <a:rPr kumimoji="1" lang="ja-JP" altLang="en-US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・武器</a:t>
            </a:r>
            <a:r>
              <a:rPr lang="ja-JP" altLang="en-US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（任意）</a:t>
            </a:r>
            <a:endParaRPr kumimoji="1"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・結晶（任意）</a:t>
            </a:r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・パーツ（任意）</a:t>
            </a:r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 b="1">
                <a:latin typeface="メイリオ"/>
                <a:ea typeface="メイリオ"/>
              </a:rPr>
              <a:t>ガチャで追加される</a:t>
            </a:r>
            <a:r>
              <a:rPr lang="en-US" altLang="ja-JP" sz="1200" b="1" dirty="0">
                <a:latin typeface="メイリオ"/>
                <a:ea typeface="メイリオ"/>
              </a:rPr>
              <a:t>TR</a:t>
            </a:r>
            <a:r>
              <a:rPr lang="ja-JP" altLang="en-US" sz="1200" b="1">
                <a:latin typeface="メイリオ"/>
                <a:ea typeface="メイリオ"/>
              </a:rPr>
              <a:t>カード</a:t>
            </a:r>
            <a:endParaRPr lang="en-US" altLang="ja-JP" sz="1200" b="1" dirty="0">
              <a:latin typeface="メイリオ"/>
              <a:ea typeface="メイリオ"/>
            </a:endParaRPr>
          </a:p>
          <a:p>
            <a:r>
              <a:rPr lang="ja-JP" altLang="en-US" sz="1000">
                <a:latin typeface="メイリオ"/>
                <a:ea typeface="メイリオ"/>
              </a:rPr>
              <a:t>　・☆５</a:t>
            </a:r>
            <a:r>
              <a:rPr lang="en-US" altLang="ja-JP" sz="1000" dirty="0">
                <a:latin typeface="メイリオ"/>
                <a:ea typeface="メイリオ"/>
              </a:rPr>
              <a:t>(</a:t>
            </a:r>
            <a:r>
              <a:rPr lang="ja-JP" altLang="en-US" sz="1000">
                <a:latin typeface="メイリオ"/>
                <a:ea typeface="メイリオ"/>
              </a:rPr>
              <a:t>１枚</a:t>
            </a:r>
            <a:r>
              <a:rPr lang="en-US" altLang="ja-JP" sz="1000" dirty="0">
                <a:latin typeface="メイリオ"/>
                <a:ea typeface="メイリオ"/>
              </a:rPr>
              <a:t>)</a:t>
            </a:r>
          </a:p>
          <a:p>
            <a:r>
              <a:rPr lang="ja-JP" altLang="en-US" sz="1000">
                <a:latin typeface="メイリオ"/>
                <a:ea typeface="メイリオ"/>
              </a:rPr>
              <a:t>　・☆４</a:t>
            </a:r>
            <a:r>
              <a:rPr lang="en-US" altLang="ja-JP" sz="1000" dirty="0">
                <a:latin typeface="メイリオ"/>
                <a:ea typeface="メイリオ"/>
              </a:rPr>
              <a:t>(</a:t>
            </a:r>
            <a:r>
              <a:rPr lang="ja-JP" altLang="en-US" sz="1000">
                <a:latin typeface="メイリオ"/>
                <a:ea typeface="メイリオ"/>
              </a:rPr>
              <a:t>１枚</a:t>
            </a:r>
            <a:r>
              <a:rPr lang="en-US" altLang="ja-JP" sz="1000" dirty="0">
                <a:latin typeface="メイリオ"/>
                <a:ea typeface="メイリオ"/>
              </a:rPr>
              <a:t>)</a:t>
            </a:r>
          </a:p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ポイントの集め方</a:t>
            </a:r>
            <a:endParaRPr lang="en-US" altLang="ja-JP" sz="1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・クエストを</a:t>
            </a:r>
            <a:r>
              <a:rPr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周回する（イベント用スタミナは無し。無制限で周回可能）</a:t>
            </a:r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　　後半のステージほど獲得ポイントが増える。</a:t>
            </a:r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000">
                <a:latin typeface="メイリオ"/>
                <a:ea typeface="メイリオ"/>
              </a:rPr>
              <a:t>　・報酬で手に入る</a:t>
            </a:r>
            <a:r>
              <a:rPr lang="en-US" altLang="ja-JP" sz="1000" dirty="0">
                <a:latin typeface="メイリオ"/>
                <a:ea typeface="メイリオ"/>
              </a:rPr>
              <a:t>TR</a:t>
            </a:r>
            <a:r>
              <a:rPr lang="ja-JP" altLang="en-US" sz="1000">
                <a:latin typeface="メイリオ"/>
                <a:ea typeface="メイリオ"/>
              </a:rPr>
              <a:t>カード、ガチャで手に入る</a:t>
            </a:r>
            <a:r>
              <a:rPr lang="en-US" altLang="ja-JP" sz="1000" dirty="0">
                <a:latin typeface="メイリオ"/>
                <a:ea typeface="メイリオ"/>
              </a:rPr>
              <a:t>TR</a:t>
            </a:r>
            <a:r>
              <a:rPr lang="ja-JP" altLang="en-US" sz="1000">
                <a:latin typeface="メイリオ"/>
                <a:ea typeface="メイリオ"/>
              </a:rPr>
              <a:t>カードを編成することで</a:t>
            </a:r>
            <a:endParaRPr lang="en-US" altLang="ja-JP" sz="1000" dirty="0">
              <a:latin typeface="メイリオ"/>
              <a:ea typeface="メイリオ"/>
            </a:endParaRPr>
          </a:p>
          <a:p>
            <a:r>
              <a:rPr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　　獲得できるポイントが上昇する。</a:t>
            </a:r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 b="1">
                <a:latin typeface="メイリオ"/>
                <a:ea typeface="メイリオ"/>
              </a:rPr>
              <a:t>ポイント上昇の対象になるカードとに上昇量</a:t>
            </a:r>
            <a:r>
              <a:rPr lang="ja-JP" altLang="en-US" sz="1200">
                <a:latin typeface="メイリオ"/>
                <a:ea typeface="メイリオ"/>
              </a:rPr>
              <a:t>　</a:t>
            </a:r>
            <a:endParaRPr lang="en-US" altLang="ja-JP" sz="1200" dirty="0">
              <a:latin typeface="メイリオ"/>
              <a:ea typeface="メイリオ"/>
            </a:endParaRPr>
          </a:p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000">
                <a:latin typeface="メイリオ"/>
                <a:ea typeface="メイリオ"/>
              </a:rPr>
              <a:t>　</a:t>
            </a:r>
            <a:r>
              <a:rPr lang="ja-JP" altLang="en-US" sz="1050">
                <a:latin typeface="メイリオ"/>
                <a:ea typeface="メイリオ"/>
              </a:rPr>
              <a:t>・イベントガチャ限定 ☆</a:t>
            </a:r>
            <a:r>
              <a:rPr lang="en-US" altLang="ja-JP" sz="1050" dirty="0">
                <a:latin typeface="メイリオ"/>
                <a:ea typeface="メイリオ"/>
              </a:rPr>
              <a:t>5</a:t>
            </a:r>
          </a:p>
          <a:p>
            <a:r>
              <a:rPr lang="ja-JP" altLang="en-US" sz="1000">
                <a:latin typeface="メイリオ"/>
                <a:ea typeface="メイリオ"/>
              </a:rPr>
              <a:t>　　獲得ポイント </a:t>
            </a:r>
            <a:r>
              <a:rPr lang="en-US" altLang="ja-JP" sz="1000" dirty="0">
                <a:latin typeface="メイリオ"/>
                <a:ea typeface="メイリオ"/>
              </a:rPr>
              <a:t>+10%</a:t>
            </a:r>
            <a:r>
              <a:rPr lang="ja-JP" altLang="en-US" sz="1000">
                <a:latin typeface="メイリオ"/>
                <a:ea typeface="メイリオ"/>
              </a:rPr>
              <a:t> </a:t>
            </a:r>
            <a:r>
              <a:rPr lang="en-US" altLang="ja-JP" sz="1000" dirty="0">
                <a:latin typeface="メイリオ"/>
                <a:ea typeface="メイリオ"/>
              </a:rPr>
              <a:t>(</a:t>
            </a:r>
            <a:r>
              <a:rPr lang="ja-JP" altLang="en-US" sz="1000">
                <a:latin typeface="メイリオ"/>
                <a:ea typeface="メイリオ"/>
              </a:rPr>
              <a:t>上限解放毎に＋</a:t>
            </a:r>
            <a:r>
              <a:rPr lang="en-US" altLang="ja-JP" sz="1000" dirty="0">
                <a:latin typeface="メイリオ"/>
                <a:ea typeface="メイリオ"/>
              </a:rPr>
              <a:t>5</a:t>
            </a:r>
            <a:r>
              <a:rPr lang="ja-JP" altLang="en-US" sz="1000">
                <a:latin typeface="メイリオ"/>
                <a:ea typeface="メイリオ"/>
              </a:rPr>
              <a:t>％　最大</a:t>
            </a:r>
            <a:r>
              <a:rPr lang="en-US" altLang="ja-JP" sz="1000" dirty="0">
                <a:latin typeface="メイリオ"/>
                <a:ea typeface="メイリオ"/>
              </a:rPr>
              <a:t>+30%)</a:t>
            </a:r>
            <a:r>
              <a:rPr lang="ja-JP" altLang="en-US" sz="1000">
                <a:latin typeface="メイリオ"/>
                <a:ea typeface="メイリオ"/>
              </a:rPr>
              <a:t>　　</a:t>
            </a:r>
            <a:endParaRPr lang="en-US" altLang="ja-JP" sz="1000" dirty="0">
              <a:latin typeface="メイリオ"/>
              <a:ea typeface="メイリオ"/>
            </a:endParaRPr>
          </a:p>
          <a:p>
            <a:r>
              <a:rPr lang="ja-JP" altLang="en-US" sz="1000">
                <a:latin typeface="メイリオ"/>
                <a:ea typeface="メイリオ"/>
              </a:rPr>
              <a:t>　</a:t>
            </a:r>
            <a:r>
              <a:rPr lang="ja-JP" altLang="en-US" sz="1050">
                <a:latin typeface="メイリオ"/>
                <a:ea typeface="メイリオ"/>
              </a:rPr>
              <a:t>・イベントガチャ限定 ☆</a:t>
            </a:r>
            <a:r>
              <a:rPr lang="en-US" altLang="ja-JP" sz="1050" dirty="0">
                <a:latin typeface="メイリオ"/>
                <a:ea typeface="メイリオ"/>
              </a:rPr>
              <a:t>4</a:t>
            </a:r>
          </a:p>
          <a:p>
            <a:r>
              <a:rPr lang="ja-JP" altLang="en-US" sz="1000">
                <a:latin typeface="メイリオ"/>
                <a:ea typeface="メイリオ"/>
              </a:rPr>
              <a:t>　　獲得ポイント </a:t>
            </a:r>
            <a:r>
              <a:rPr lang="en-US" altLang="ja-JP" sz="1000" dirty="0">
                <a:latin typeface="メイリオ"/>
                <a:ea typeface="メイリオ"/>
              </a:rPr>
              <a:t>+3% (</a:t>
            </a:r>
            <a:r>
              <a:rPr lang="ja-JP" altLang="en-US" sz="1000">
                <a:latin typeface="メイリオ"/>
                <a:ea typeface="メイリオ"/>
              </a:rPr>
              <a:t>上限解放毎に＋</a:t>
            </a:r>
            <a:r>
              <a:rPr lang="en-US" altLang="ja-JP" sz="1000" dirty="0">
                <a:latin typeface="メイリオ"/>
                <a:ea typeface="メイリオ"/>
              </a:rPr>
              <a:t>3</a:t>
            </a:r>
            <a:r>
              <a:rPr lang="ja-JP" altLang="en-US" sz="1000">
                <a:latin typeface="メイリオ"/>
                <a:ea typeface="メイリオ"/>
              </a:rPr>
              <a:t>％　最大</a:t>
            </a:r>
            <a:r>
              <a:rPr lang="en-US" altLang="ja-JP" sz="1000" dirty="0">
                <a:latin typeface="メイリオ"/>
                <a:ea typeface="メイリオ"/>
              </a:rPr>
              <a:t>+15%)</a:t>
            </a:r>
          </a:p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000">
                <a:latin typeface="メイリオ"/>
                <a:ea typeface="メイリオ"/>
              </a:rPr>
              <a:t>　</a:t>
            </a:r>
            <a:r>
              <a:rPr lang="ja-JP" altLang="en-US" sz="1050">
                <a:latin typeface="メイリオ"/>
                <a:ea typeface="メイリオ"/>
              </a:rPr>
              <a:t>・イベント報酬の</a:t>
            </a:r>
            <a:r>
              <a:rPr lang="en-US" altLang="ja-JP" sz="1050" dirty="0">
                <a:latin typeface="メイリオ"/>
                <a:ea typeface="メイリオ"/>
              </a:rPr>
              <a:t>TR</a:t>
            </a:r>
            <a:r>
              <a:rPr lang="ja-JP" altLang="en-US" sz="1050">
                <a:latin typeface="メイリオ"/>
                <a:ea typeface="メイリオ"/>
              </a:rPr>
              <a:t>カード ☆</a:t>
            </a:r>
            <a:r>
              <a:rPr lang="en-US" altLang="ja-JP" sz="1050" dirty="0">
                <a:latin typeface="メイリオ"/>
                <a:ea typeface="メイリオ"/>
              </a:rPr>
              <a:t>5</a:t>
            </a:r>
          </a:p>
          <a:p>
            <a:r>
              <a:rPr lang="ja-JP" altLang="en-US" sz="1000">
                <a:latin typeface="メイリオ"/>
                <a:ea typeface="メイリオ"/>
              </a:rPr>
              <a:t>　　獲得ポイント </a:t>
            </a:r>
            <a:r>
              <a:rPr lang="en-US" altLang="ja-JP" sz="1000" dirty="0">
                <a:latin typeface="メイリオ"/>
                <a:ea typeface="メイリオ"/>
              </a:rPr>
              <a:t>+10%</a:t>
            </a:r>
            <a:r>
              <a:rPr lang="ja-JP" altLang="en-US" sz="1000">
                <a:latin typeface="メイリオ"/>
                <a:ea typeface="メイリオ"/>
              </a:rPr>
              <a:t> </a:t>
            </a:r>
            <a:r>
              <a:rPr lang="en-US" altLang="ja-JP" sz="1000" dirty="0">
                <a:latin typeface="メイリオ"/>
                <a:ea typeface="メイリオ"/>
              </a:rPr>
              <a:t>(</a:t>
            </a:r>
            <a:r>
              <a:rPr lang="ja-JP" altLang="en-US" sz="1000">
                <a:latin typeface="メイリオ"/>
                <a:ea typeface="メイリオ"/>
              </a:rPr>
              <a:t>上限解放毎に＋</a:t>
            </a:r>
            <a:r>
              <a:rPr lang="en-US" altLang="ja-JP" sz="1000" dirty="0">
                <a:latin typeface="メイリオ"/>
                <a:ea typeface="メイリオ"/>
              </a:rPr>
              <a:t>5</a:t>
            </a:r>
            <a:r>
              <a:rPr lang="ja-JP" altLang="en-US" sz="1000">
                <a:latin typeface="メイリオ"/>
                <a:ea typeface="メイリオ"/>
              </a:rPr>
              <a:t>％　最大</a:t>
            </a:r>
            <a:r>
              <a:rPr lang="en-US" altLang="ja-JP" sz="1000" dirty="0">
                <a:latin typeface="メイリオ"/>
                <a:ea typeface="メイリオ"/>
              </a:rPr>
              <a:t>+30%)</a:t>
            </a:r>
          </a:p>
          <a:p>
            <a:r>
              <a:rPr lang="ja-JP" altLang="en-US" sz="1000">
                <a:latin typeface="メイリオ"/>
                <a:ea typeface="メイリオ"/>
              </a:rPr>
              <a:t>　</a:t>
            </a:r>
            <a:r>
              <a:rPr lang="ja-JP" altLang="en-US" sz="1050">
                <a:latin typeface="メイリオ"/>
                <a:ea typeface="メイリオ"/>
              </a:rPr>
              <a:t>・イベント報酬の</a:t>
            </a:r>
            <a:r>
              <a:rPr lang="en-US" altLang="ja-JP" sz="1050" dirty="0">
                <a:latin typeface="メイリオ"/>
                <a:ea typeface="メイリオ"/>
              </a:rPr>
              <a:t>TR</a:t>
            </a:r>
            <a:r>
              <a:rPr lang="ja-JP" altLang="en-US" sz="1050">
                <a:latin typeface="メイリオ"/>
                <a:ea typeface="メイリオ"/>
              </a:rPr>
              <a:t>カード ☆</a:t>
            </a:r>
            <a:r>
              <a:rPr lang="en-US" altLang="ja-JP" sz="1050" dirty="0">
                <a:latin typeface="メイリオ"/>
                <a:ea typeface="メイリオ"/>
              </a:rPr>
              <a:t>4</a:t>
            </a:r>
          </a:p>
          <a:p>
            <a:r>
              <a:rPr lang="ja-JP" altLang="en-US" sz="1000">
                <a:latin typeface="メイリオ"/>
                <a:ea typeface="メイリオ"/>
              </a:rPr>
              <a:t>　　獲得ポイント </a:t>
            </a:r>
            <a:r>
              <a:rPr lang="en-US" altLang="ja-JP" sz="1000" dirty="0">
                <a:latin typeface="メイリオ"/>
                <a:ea typeface="メイリオ"/>
              </a:rPr>
              <a:t>+3% (</a:t>
            </a:r>
            <a:r>
              <a:rPr lang="ja-JP" altLang="en-US" sz="1000">
                <a:latin typeface="メイリオ"/>
                <a:ea typeface="メイリオ"/>
              </a:rPr>
              <a:t>上限解放毎に＋</a:t>
            </a:r>
            <a:r>
              <a:rPr lang="en-US" altLang="ja-JP" sz="1000" dirty="0">
                <a:latin typeface="メイリオ"/>
                <a:ea typeface="メイリオ"/>
              </a:rPr>
              <a:t>3</a:t>
            </a:r>
            <a:r>
              <a:rPr lang="ja-JP" altLang="en-US" sz="1000">
                <a:latin typeface="メイリオ"/>
                <a:ea typeface="メイリオ"/>
              </a:rPr>
              <a:t>％　最大</a:t>
            </a:r>
            <a:r>
              <a:rPr lang="en-US" altLang="ja-JP" sz="1000" dirty="0">
                <a:latin typeface="メイリオ"/>
                <a:ea typeface="メイリオ"/>
              </a:rPr>
              <a:t>+15%) </a:t>
            </a:r>
            <a:r>
              <a:rPr lang="ja-JP" altLang="en-US" sz="1000">
                <a:latin typeface="メイリオ"/>
                <a:ea typeface="メイリオ"/>
              </a:rPr>
              <a:t>　</a:t>
            </a:r>
            <a:endParaRPr lang="en-US" altLang="ja-JP" sz="1000" dirty="0">
              <a:latin typeface="メイリオ"/>
              <a:ea typeface="メイリオ"/>
            </a:endParaRPr>
          </a:p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5" name="スライド番号プレースホルダー 69">
            <a:extLst>
              <a:ext uri="{FF2B5EF4-FFF2-40B4-BE49-F238E27FC236}">
                <a16:creationId xmlns:a16="http://schemas.microsoft.com/office/drawing/2014/main" id="{CE2D2718-8264-4BCC-9ACD-522090B06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9884" y="6492875"/>
            <a:ext cx="2057400" cy="365125"/>
          </a:xfrm>
        </p:spPr>
        <p:txBody>
          <a:bodyPr/>
          <a:lstStyle/>
          <a:p>
            <a:fld id="{A1D1B427-6BB8-45E6-A1F2-9E04AE67DC91}" type="slidenum">
              <a:rPr kumimoji="1" lang="ja-JP" altLang="en-US" b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fld>
            <a:endParaRPr kumimoji="1" lang="ja-JP" altLang="en-US" b="1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6" name="フッター プレースホルダー 68">
            <a:extLst>
              <a:ext uri="{FF2B5EF4-FFF2-40B4-BE49-F238E27FC236}">
                <a16:creationId xmlns:a16="http://schemas.microsoft.com/office/drawing/2014/main" id="{9D0411BF-6CD2-42CF-93E2-F7A668C00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4"/>
            <a:ext cx="3086100" cy="365125"/>
          </a:xfrm>
        </p:spPr>
        <p:txBody>
          <a:bodyPr/>
          <a:lstStyle/>
          <a:p>
            <a:pPr algn="l"/>
            <a:r>
              <a:rPr kumimoji="1" lang="en-US" altLang="ja-JP" dirty="0">
                <a:solidFill>
                  <a:srgbClr val="FF0000"/>
                </a:solidFill>
                <a:latin typeface="Bahnschrift Condensed" panose="020B0502040204020203" pitchFamily="34" charset="0"/>
              </a:rPr>
              <a:t>CONFIDENTIAL</a:t>
            </a:r>
            <a:endParaRPr kumimoji="1" lang="ja-JP" altLang="en-US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318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089F580-4FE2-4CDB-8D4D-D45D82375883}"/>
              </a:ext>
            </a:extLst>
          </p:cNvPr>
          <p:cNvSpPr txBox="1"/>
          <p:nvPr/>
        </p:nvSpPr>
        <p:spPr>
          <a:xfrm>
            <a:off x="17674" y="108237"/>
            <a:ext cx="2335896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ja-JP" altLang="en-US" sz="1400" b="1">
                <a:latin typeface="メイリオ"/>
                <a:ea typeface="メイリオ"/>
              </a:rPr>
              <a:t>■</a:t>
            </a:r>
            <a:r>
              <a:rPr lang="ja-JP" altLang="en-US" sz="1400" b="1">
                <a:latin typeface="メイリオ"/>
                <a:ea typeface="メイリオ"/>
              </a:rPr>
              <a:t>イベント</a:t>
            </a:r>
            <a:r>
              <a:rPr lang="ja-JP" sz="1400" b="1">
                <a:latin typeface="Meiryo"/>
                <a:ea typeface="Meiryo"/>
              </a:rPr>
              <a:t>(週間)</a:t>
            </a:r>
            <a:r>
              <a:rPr kumimoji="1" lang="ja-JP" altLang="en-US" sz="1400" b="1">
                <a:latin typeface="メイリオ"/>
                <a:ea typeface="メイリオ"/>
              </a:rPr>
              <a:t>画面仕様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3286752-5224-453A-9312-7C92296B4C27}"/>
              </a:ext>
            </a:extLst>
          </p:cNvPr>
          <p:cNvSpPr txBox="1"/>
          <p:nvPr/>
        </p:nvSpPr>
        <p:spPr>
          <a:xfrm>
            <a:off x="415419" y="538799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●報酬</a:t>
            </a:r>
            <a:endParaRPr kumimoji="1" lang="ja-JP" altLang="en-US" sz="1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39E4F55-A162-4C1F-8AC6-0D8F0FDACBA4}"/>
              </a:ext>
            </a:extLst>
          </p:cNvPr>
          <p:cNvSpPr txBox="1"/>
          <p:nvPr/>
        </p:nvSpPr>
        <p:spPr>
          <a:xfrm>
            <a:off x="584956" y="822861"/>
            <a:ext cx="4647426" cy="56015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■ドロップ</a:t>
            </a:r>
            <a:endParaRPr lang="en-US" altLang="ja-JP" sz="1400" b="1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　イベントに応じて、武器やパーツをドロップさせる。</a:t>
            </a:r>
            <a:endParaRPr lang="en-US" altLang="ja-JP" sz="120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　新規怪獣や、特別な欠片を落とす怪獣は後半に登場するなど。</a:t>
            </a:r>
            <a:endParaRPr lang="en-US" altLang="ja-JP" sz="120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sz="1200" b="1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■ 交換</a:t>
            </a:r>
            <a:endParaRPr lang="en-US" altLang="ja-JP" sz="1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12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クエスト</a:t>
            </a:r>
            <a:r>
              <a:rPr lang="en-US" altLang="ja-JP" sz="12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10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で手に入るポイントを</a:t>
            </a:r>
            <a:r>
              <a:rPr lang="en-US" altLang="ja-JP" sz="12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800pt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くらいを想定。</a:t>
            </a:r>
            <a:endParaRPr lang="en-US" altLang="ja-JP" sz="120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※+15%(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報酬☆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4 TR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カード完凸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を編成している前提。</a:t>
            </a:r>
            <a:endParaRPr lang="en-US" altLang="ja-JP" sz="1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>
                <a:latin typeface="メイリオ" panose="020B0604030504040204" pitchFamily="50" charset="-128"/>
                <a:ea typeface="メイリオ" panose="020B0604030504040204" pitchFamily="50" charset="-128"/>
              </a:rPr>
              <a:t>70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周くらいで</a:t>
            </a:r>
            <a:r>
              <a:rPr lang="en-US" altLang="ja-JP" sz="1200">
                <a:latin typeface="メイリオ" panose="020B0604030504040204" pitchFamily="50" charset="-128"/>
                <a:ea typeface="メイリオ" panose="020B0604030504040204" pitchFamily="50" charset="-128"/>
              </a:rPr>
              <a:t>TR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カードが全て手に入る想定。</a:t>
            </a:r>
            <a:endParaRPr lang="en-US" altLang="ja-JP" sz="120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8000pt(10</a:t>
            </a:r>
            <a:r>
              <a:rPr lang="ja-JP" altLang="en-US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周</a:t>
            </a:r>
            <a:r>
              <a:rPr lang="en-US" altLang="ja-JP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30</a:t>
            </a:r>
            <a:r>
              <a:rPr lang="ja-JP" altLang="en-US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分</a:t>
            </a:r>
            <a:r>
              <a:rPr lang="en-US" altLang="ja-JP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/</a:t>
            </a:r>
            <a:r>
              <a:rPr lang="ja-JP" altLang="en-US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日</a:t>
            </a:r>
            <a:r>
              <a:rPr lang="en-US" altLang="ja-JP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r>
              <a:rPr lang="ja-JP" altLang="en-US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x 7</a:t>
            </a:r>
            <a:r>
              <a:rPr lang="ja-JP" altLang="en-US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日</a:t>
            </a:r>
            <a:r>
              <a:rPr lang="en-US" altLang="ja-JP" sz="1200" b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= 56000pt</a:t>
            </a:r>
          </a:p>
          <a:p>
            <a:endParaRPr lang="en-US" altLang="ja-JP" sz="1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lang="en-US" altLang="ja-JP" sz="1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10000pt</a:t>
            </a:r>
          </a:p>
          <a:p>
            <a:r>
              <a:rPr lang="ja-JP" altLang="en-US" sz="1200" b="1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TR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カード 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交換枚数 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5)</a:t>
            </a:r>
          </a:p>
          <a:p>
            <a:endParaRPr lang="en-US" altLang="ja-JP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lang="en-US" altLang="ja-JP" sz="1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5000pt</a:t>
            </a:r>
          </a:p>
          <a:p>
            <a:r>
              <a:rPr lang="ja-JP" altLang="en-US" sz="1200" b="1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抽出装置 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交換枚数 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3)</a:t>
            </a:r>
          </a:p>
          <a:p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　イベント限定ガチャチケット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交換数 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10)</a:t>
            </a:r>
          </a:p>
          <a:p>
            <a:endParaRPr lang="en-US" altLang="ja-JP" sz="1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lang="en-US" altLang="ja-JP" sz="1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1000pt</a:t>
            </a:r>
            <a:r>
              <a:rPr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endParaRPr lang="en-US" altLang="ja-JP" sz="1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 b="1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武器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交換枚数 １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1000">
                <a:latin typeface="メイリオ" panose="020B0604030504040204" pitchFamily="50" charset="-128"/>
                <a:ea typeface="メイリオ" panose="020B0604030504040204" pitchFamily="50" charset="-128"/>
              </a:rPr>
              <a:t>抽選される最低ランクのもの</a:t>
            </a:r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lang="en-US" altLang="ja-JP" sz="1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500pt</a:t>
            </a:r>
            <a:r>
              <a:rPr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endParaRPr lang="en-US" altLang="ja-JP" sz="1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200" b="1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TR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カード強化素材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交換枚数 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20)</a:t>
            </a:r>
          </a:p>
          <a:p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　武器強化素材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交換枚数 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20)</a:t>
            </a:r>
          </a:p>
          <a:p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　ゴールド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x1000(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交換枚数 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10)</a:t>
            </a:r>
          </a:p>
          <a:p>
            <a:endParaRPr lang="en-US" altLang="ja-JP" sz="1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400" b="1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lang="en-US" altLang="ja-JP" sz="1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10pt</a:t>
            </a:r>
          </a:p>
          <a:p>
            <a:r>
              <a:rPr lang="ja-JP" altLang="en-US" sz="1200" b="1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ゴールド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x10(</a:t>
            </a:r>
            <a:r>
              <a:rPr lang="ja-JP" altLang="en-US" sz="1200">
                <a:latin typeface="メイリオ" panose="020B0604030504040204" pitchFamily="50" charset="-128"/>
                <a:ea typeface="メイリオ" panose="020B0604030504040204" pitchFamily="50" charset="-128"/>
              </a:rPr>
              <a:t>交換枚数 無制限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5" name="スライド番号プレースホルダー 69">
            <a:extLst>
              <a:ext uri="{FF2B5EF4-FFF2-40B4-BE49-F238E27FC236}">
                <a16:creationId xmlns:a16="http://schemas.microsoft.com/office/drawing/2014/main" id="{CE2D2718-8264-4BCC-9ACD-522090B06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9884" y="6492875"/>
            <a:ext cx="2057400" cy="365125"/>
          </a:xfrm>
        </p:spPr>
        <p:txBody>
          <a:bodyPr/>
          <a:lstStyle/>
          <a:p>
            <a:fld id="{A1D1B427-6BB8-45E6-A1F2-9E04AE67DC91}" type="slidenum">
              <a:rPr kumimoji="1" lang="ja-JP" altLang="en-US" b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3</a:t>
            </a:fld>
            <a:endParaRPr kumimoji="1" lang="ja-JP" altLang="en-US" b="1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6" name="フッター プレースホルダー 68">
            <a:extLst>
              <a:ext uri="{FF2B5EF4-FFF2-40B4-BE49-F238E27FC236}">
                <a16:creationId xmlns:a16="http://schemas.microsoft.com/office/drawing/2014/main" id="{9D0411BF-6CD2-42CF-93E2-F7A668C00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4"/>
            <a:ext cx="3086100" cy="365125"/>
          </a:xfrm>
        </p:spPr>
        <p:txBody>
          <a:bodyPr/>
          <a:lstStyle/>
          <a:p>
            <a:pPr algn="l"/>
            <a:r>
              <a:rPr kumimoji="1" lang="en-US" altLang="ja-JP" dirty="0">
                <a:solidFill>
                  <a:srgbClr val="FF0000"/>
                </a:solidFill>
                <a:latin typeface="Bahnschrift Condensed" panose="020B0502040204020203" pitchFamily="34" charset="0"/>
              </a:rPr>
              <a:t>CONFIDENTIAL</a:t>
            </a:r>
            <a:endParaRPr kumimoji="1" lang="ja-JP" altLang="en-US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403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スライド番号プレースホルダー 69">
            <a:extLst>
              <a:ext uri="{FF2B5EF4-FFF2-40B4-BE49-F238E27FC236}">
                <a16:creationId xmlns:a16="http://schemas.microsoft.com/office/drawing/2014/main" id="{A86F5271-200B-4F0D-9BC3-8934EEB7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9884" y="6492875"/>
            <a:ext cx="2057400" cy="365125"/>
          </a:xfrm>
        </p:spPr>
        <p:txBody>
          <a:bodyPr/>
          <a:lstStyle/>
          <a:p>
            <a:fld id="{A1D1B427-6BB8-45E6-A1F2-9E04AE67DC91}" type="slidenum">
              <a:rPr kumimoji="1" lang="ja-JP" altLang="en-US" b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4</a:t>
            </a:fld>
            <a:endParaRPr kumimoji="1" lang="ja-JP" altLang="en-US" b="1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2" name="フッター プレースホルダー 68">
            <a:extLst>
              <a:ext uri="{FF2B5EF4-FFF2-40B4-BE49-F238E27FC236}">
                <a16:creationId xmlns:a16="http://schemas.microsoft.com/office/drawing/2014/main" id="{9C8F2F5C-DF1D-4397-9268-B1637005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4"/>
            <a:ext cx="3086100" cy="365125"/>
          </a:xfrm>
        </p:spPr>
        <p:txBody>
          <a:bodyPr/>
          <a:lstStyle/>
          <a:p>
            <a:pPr algn="l"/>
            <a:r>
              <a:rPr kumimoji="1" lang="en-US" altLang="ja-JP" dirty="0">
                <a:solidFill>
                  <a:srgbClr val="FF0000"/>
                </a:solidFill>
                <a:latin typeface="Bahnschrift Condensed" panose="020B0502040204020203" pitchFamily="34" charset="0"/>
              </a:rPr>
              <a:t>CONFIDENTIAL</a:t>
            </a:r>
            <a:endParaRPr kumimoji="1" lang="ja-JP" altLang="en-US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64E073D-D7F0-4AE3-8F99-5405962573ED}"/>
              </a:ext>
            </a:extLst>
          </p:cNvPr>
          <p:cNvSpPr txBox="1"/>
          <p:nvPr/>
        </p:nvSpPr>
        <p:spPr>
          <a:xfrm>
            <a:off x="17674" y="108237"/>
            <a:ext cx="2335896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ja-JP" altLang="en-US" sz="1400" b="1">
                <a:latin typeface="メイリオ"/>
                <a:ea typeface="メイリオ"/>
              </a:rPr>
              <a:t>■</a:t>
            </a:r>
            <a:r>
              <a:rPr lang="ja-JP" altLang="en-US" sz="1400" b="1">
                <a:latin typeface="メイリオ"/>
                <a:ea typeface="メイリオ"/>
              </a:rPr>
              <a:t>イベント</a:t>
            </a:r>
            <a:r>
              <a:rPr lang="ja-JP" sz="1400" b="1">
                <a:latin typeface="Meiryo"/>
                <a:ea typeface="Meiryo"/>
              </a:rPr>
              <a:t>(週間)</a:t>
            </a:r>
            <a:r>
              <a:rPr kumimoji="1" lang="ja-JP" altLang="en-US" sz="1400" b="1">
                <a:latin typeface="メイリオ"/>
                <a:ea typeface="メイリオ"/>
              </a:rPr>
              <a:t>画面仕様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5FC1216-1722-41C1-937E-9ECFE5688849}"/>
              </a:ext>
            </a:extLst>
          </p:cNvPr>
          <p:cNvSpPr/>
          <p:nvPr/>
        </p:nvSpPr>
        <p:spPr>
          <a:xfrm>
            <a:off x="1500184" y="1263437"/>
            <a:ext cx="738554" cy="1257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/>
              <a:t>HOME</a:t>
            </a:r>
          </a:p>
          <a:p>
            <a:pPr algn="ctr"/>
            <a:r>
              <a:rPr kumimoji="1" lang="ja-JP" altLang="en-US" sz="1200" dirty="0"/>
              <a:t>イベントバナー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39E0D8F-7074-4E06-874E-54E0BEAA4058}"/>
              </a:ext>
            </a:extLst>
          </p:cNvPr>
          <p:cNvSpPr/>
          <p:nvPr/>
        </p:nvSpPr>
        <p:spPr>
          <a:xfrm>
            <a:off x="1500184" y="3149387"/>
            <a:ext cx="738554" cy="1257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/>
              <a:t>st100</a:t>
            </a:r>
          </a:p>
          <a:p>
            <a:pPr algn="ctr"/>
            <a:r>
              <a:rPr lang="ja-JP" altLang="en-US" sz="1050"/>
              <a:t>ステージ選択画面</a:t>
            </a:r>
            <a:endParaRPr lang="en-US" altLang="ja-JP" sz="1050"/>
          </a:p>
          <a:p>
            <a:pPr algn="ctr"/>
            <a:r>
              <a:rPr kumimoji="1" lang="en-US" altLang="ja-JP" sz="1050"/>
              <a:t>[</a:t>
            </a:r>
            <a:r>
              <a:rPr kumimoji="1" lang="ja-JP" altLang="en-US" sz="1050"/>
              <a:t>イベント</a:t>
            </a:r>
            <a:r>
              <a:rPr kumimoji="1" lang="en-US" altLang="ja-JP" sz="1050"/>
              <a:t>]</a:t>
            </a:r>
            <a:endParaRPr kumimoji="1" lang="ja-JP" altLang="en-US" sz="120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AC0AA12-EC19-4093-92B0-D9E3B2D0EB03}"/>
              </a:ext>
            </a:extLst>
          </p:cNvPr>
          <p:cNvSpPr txBox="1"/>
          <p:nvPr/>
        </p:nvSpPr>
        <p:spPr>
          <a:xfrm>
            <a:off x="415419" y="538799"/>
            <a:ext cx="2117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1400" b="1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●画面フロー</a:t>
            </a:r>
            <a:r>
              <a:rPr lang="en-US" altLang="ja-JP" sz="1400" b="1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(TR</a:t>
            </a:r>
            <a:r>
              <a:rPr lang="ja-JP" altLang="en-US" sz="1400" b="1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カード</a:t>
            </a:r>
            <a:r>
              <a:rPr lang="en-US" altLang="ja-JP" sz="1400" b="1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)</a:t>
            </a:r>
            <a:endParaRPr lang="ja-JP" altLang="en-US" sz="1400" b="1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008A2E59-30FF-49AB-9CAA-4F3EC404BC87}"/>
              </a:ext>
            </a:extLst>
          </p:cNvPr>
          <p:cNvSpPr/>
          <p:nvPr/>
        </p:nvSpPr>
        <p:spPr>
          <a:xfrm>
            <a:off x="3094892" y="1263437"/>
            <a:ext cx="738554" cy="1257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/>
              <a:t>イベントクエスト</a:t>
            </a:r>
            <a:r>
              <a:rPr lang="ja-JP" altLang="en-US" sz="1050"/>
              <a:t>選択画面</a:t>
            </a:r>
            <a:endParaRPr kumimoji="1" lang="ja-JP" altLang="en-US" sz="1200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14D62EC0-4695-457C-870B-C0AB4A43D918}"/>
              </a:ext>
            </a:extLst>
          </p:cNvPr>
          <p:cNvSpPr/>
          <p:nvPr/>
        </p:nvSpPr>
        <p:spPr>
          <a:xfrm>
            <a:off x="4572000" y="3206634"/>
            <a:ext cx="738554" cy="1257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/>
              <a:t>イベント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詳細</a:t>
            </a:r>
            <a:r>
              <a:rPr kumimoji="1" lang="ja-JP" altLang="en-US" sz="1050" dirty="0"/>
              <a:t>ウィンドウ</a:t>
            </a:r>
            <a:endParaRPr kumimoji="1" lang="ja-JP" altLang="en-US" dirty="0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34499BBA-1F3E-4C7F-A4EA-6D8790C00AC9}"/>
              </a:ext>
            </a:extLst>
          </p:cNvPr>
          <p:cNvSpPr/>
          <p:nvPr/>
        </p:nvSpPr>
        <p:spPr>
          <a:xfrm>
            <a:off x="4570540" y="5061901"/>
            <a:ext cx="738554" cy="1257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交換所</a:t>
            </a:r>
            <a:r>
              <a:rPr kumimoji="1" lang="ja-JP" altLang="en-US" sz="1050" dirty="0"/>
              <a:t>ウィンドウ</a:t>
            </a:r>
            <a:endParaRPr kumimoji="1" lang="ja-JP" altLang="en-US" dirty="0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A70CA62B-2EE6-4DC2-A4E7-B002E76DD9F8}"/>
              </a:ext>
            </a:extLst>
          </p:cNvPr>
          <p:cNvSpPr/>
          <p:nvPr/>
        </p:nvSpPr>
        <p:spPr>
          <a:xfrm>
            <a:off x="4570540" y="1263437"/>
            <a:ext cx="738554" cy="1257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/>
              <a:t>クエスト</a:t>
            </a:r>
            <a:endParaRPr kumimoji="1" lang="en-US" altLang="ja-JP" sz="1200" dirty="0"/>
          </a:p>
          <a:p>
            <a:pPr algn="ctr"/>
            <a:r>
              <a:rPr lang="ja-JP" altLang="en-US" sz="1200" dirty="0"/>
              <a:t>・</a:t>
            </a:r>
            <a:endParaRPr lang="en-US" altLang="ja-JP" sz="1200" dirty="0"/>
          </a:p>
          <a:p>
            <a:pPr algn="ctr"/>
            <a:r>
              <a:rPr kumimoji="1" lang="ja-JP" altLang="en-US" sz="1200" dirty="0"/>
              <a:t>リザルト</a:t>
            </a:r>
          </a:p>
        </p:txBody>
      </p:sp>
      <p:cxnSp>
        <p:nvCxnSpPr>
          <p:cNvPr id="39" name="コネクタ: カギ線 38">
            <a:extLst>
              <a:ext uri="{FF2B5EF4-FFF2-40B4-BE49-F238E27FC236}">
                <a16:creationId xmlns:a16="http://schemas.microsoft.com/office/drawing/2014/main" id="{6CA03845-2CB3-4593-99C2-191D7B35C7A3}"/>
              </a:ext>
            </a:extLst>
          </p:cNvPr>
          <p:cNvCxnSpPr>
            <a:cxnSpLocks/>
            <a:stCxn id="15" idx="3"/>
            <a:endCxn id="18" idx="1"/>
          </p:cNvCxnSpPr>
          <p:nvPr/>
        </p:nvCxnSpPr>
        <p:spPr>
          <a:xfrm flipV="1">
            <a:off x="2238738" y="1892087"/>
            <a:ext cx="856154" cy="18859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コネクタ: カギ線 41">
            <a:extLst>
              <a:ext uri="{FF2B5EF4-FFF2-40B4-BE49-F238E27FC236}">
                <a16:creationId xmlns:a16="http://schemas.microsoft.com/office/drawing/2014/main" id="{CF964863-F184-4C7E-9E7A-78AAB0E87143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>
            <a:off x="3833446" y="1892087"/>
            <a:ext cx="738554" cy="19431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コネクタ: カギ線 49">
            <a:extLst>
              <a:ext uri="{FF2B5EF4-FFF2-40B4-BE49-F238E27FC236}">
                <a16:creationId xmlns:a16="http://schemas.microsoft.com/office/drawing/2014/main" id="{646A734E-1B0E-409F-8CF7-99F961CF27D1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>
            <a:off x="3833446" y="1892087"/>
            <a:ext cx="737094" cy="379846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線矢印コネクタ 128">
            <a:extLst>
              <a:ext uri="{FF2B5EF4-FFF2-40B4-BE49-F238E27FC236}">
                <a16:creationId xmlns:a16="http://schemas.microsoft.com/office/drawing/2014/main" id="{88A2A363-FF0A-4246-AA4F-C60331A7B42B}"/>
              </a:ext>
            </a:extLst>
          </p:cNvPr>
          <p:cNvCxnSpPr>
            <a:cxnSpLocks/>
            <a:stCxn id="3" idx="3"/>
            <a:endCxn id="18" idx="1"/>
          </p:cNvCxnSpPr>
          <p:nvPr/>
        </p:nvCxnSpPr>
        <p:spPr>
          <a:xfrm>
            <a:off x="2238738" y="1892087"/>
            <a:ext cx="8561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線矢印コネクタ 133">
            <a:extLst>
              <a:ext uri="{FF2B5EF4-FFF2-40B4-BE49-F238E27FC236}">
                <a16:creationId xmlns:a16="http://schemas.microsoft.com/office/drawing/2014/main" id="{C3357BEF-BF4C-4168-82FE-0D06045374F0}"/>
              </a:ext>
            </a:extLst>
          </p:cNvPr>
          <p:cNvCxnSpPr>
            <a:cxnSpLocks/>
            <a:stCxn id="18" idx="3"/>
            <a:endCxn id="24" idx="1"/>
          </p:cNvCxnSpPr>
          <p:nvPr/>
        </p:nvCxnSpPr>
        <p:spPr>
          <a:xfrm>
            <a:off x="3833446" y="1892087"/>
            <a:ext cx="7370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8B29BC9-D5AA-3245-ADDF-09212C722506}"/>
              </a:ext>
            </a:extLst>
          </p:cNvPr>
          <p:cNvSpPr/>
          <p:nvPr/>
        </p:nvSpPr>
        <p:spPr>
          <a:xfrm>
            <a:off x="6111664" y="5061901"/>
            <a:ext cx="738554" cy="1257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800"/>
              <a:t>交換所確認</a:t>
            </a:r>
            <a:r>
              <a:rPr kumimoji="1" lang="ja-JP" altLang="en-US" sz="1050"/>
              <a:t>ウィンドウ</a:t>
            </a:r>
            <a:endParaRPr kumimoji="1" lang="ja-JP" altLang="en-US" dirty="0"/>
          </a:p>
        </p:txBody>
      </p: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BCA7DDDC-3A0C-404A-B35F-7762FA854C42}"/>
              </a:ext>
            </a:extLst>
          </p:cNvPr>
          <p:cNvCxnSpPr>
            <a:cxnSpLocks/>
            <a:stCxn id="22" idx="3"/>
            <a:endCxn id="26" idx="1"/>
          </p:cNvCxnSpPr>
          <p:nvPr/>
        </p:nvCxnSpPr>
        <p:spPr>
          <a:xfrm>
            <a:off x="5309094" y="5690551"/>
            <a:ext cx="8025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コネクタ: カギ線 24">
            <a:extLst>
              <a:ext uri="{FF2B5EF4-FFF2-40B4-BE49-F238E27FC236}">
                <a16:creationId xmlns:a16="http://schemas.microsoft.com/office/drawing/2014/main" id="{BEAF921B-17BB-4DA9-850D-2BF6B887DDAB}"/>
              </a:ext>
            </a:extLst>
          </p:cNvPr>
          <p:cNvCxnSpPr>
            <a:cxnSpLocks/>
            <a:stCxn id="24" idx="3"/>
            <a:endCxn id="18" idx="0"/>
          </p:cNvCxnSpPr>
          <p:nvPr/>
        </p:nvCxnSpPr>
        <p:spPr>
          <a:xfrm flipH="1" flipV="1">
            <a:off x="3464169" y="1263437"/>
            <a:ext cx="1844925" cy="628650"/>
          </a:xfrm>
          <a:prstGeom prst="bentConnector4">
            <a:avLst>
              <a:gd name="adj1" fmla="val -12391"/>
              <a:gd name="adj2" fmla="val 1363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9FED5106-B90D-4474-AA0D-D5EEE159166F}"/>
              </a:ext>
            </a:extLst>
          </p:cNvPr>
          <p:cNvSpPr txBox="1"/>
          <p:nvPr/>
        </p:nvSpPr>
        <p:spPr>
          <a:xfrm>
            <a:off x="3094892" y="2504699"/>
            <a:ext cx="8555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/>
              <a:t>ID.</a:t>
            </a:r>
            <a:r>
              <a:rPr kumimoji="1" lang="en-US" altLang="ja-JP" sz="1200"/>
              <a:t>ew100</a:t>
            </a:r>
            <a:endParaRPr kumimoji="1" lang="ja-JP" altLang="en-US" sz="120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EE95ACC3-32F3-4A19-89F5-A5F4BF902153}"/>
              </a:ext>
            </a:extLst>
          </p:cNvPr>
          <p:cNvSpPr txBox="1"/>
          <p:nvPr/>
        </p:nvSpPr>
        <p:spPr>
          <a:xfrm>
            <a:off x="4512057" y="4463934"/>
            <a:ext cx="8555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/>
              <a:t>ID.</a:t>
            </a:r>
            <a:r>
              <a:rPr kumimoji="1" lang="en-US" altLang="ja-JP" sz="1200"/>
              <a:t>ew100a</a:t>
            </a:r>
            <a:endParaRPr kumimoji="1" lang="ja-JP" altLang="en-US" sz="120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B36AB51F-36E6-4D3F-A53F-4857B0704243}"/>
              </a:ext>
            </a:extLst>
          </p:cNvPr>
          <p:cNvSpPr txBox="1"/>
          <p:nvPr/>
        </p:nvSpPr>
        <p:spPr>
          <a:xfrm>
            <a:off x="4512057" y="6319201"/>
            <a:ext cx="8555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/>
              <a:t>ID.</a:t>
            </a:r>
            <a:r>
              <a:rPr kumimoji="1" lang="en-US" altLang="ja-JP" sz="1200"/>
              <a:t>ew100b</a:t>
            </a:r>
            <a:endParaRPr kumimoji="1" lang="ja-JP" altLang="en-US" sz="1200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33E837A-38AD-4235-82D9-2C015465FA32}"/>
              </a:ext>
            </a:extLst>
          </p:cNvPr>
          <p:cNvSpPr txBox="1"/>
          <p:nvPr/>
        </p:nvSpPr>
        <p:spPr>
          <a:xfrm>
            <a:off x="6053180" y="6319201"/>
            <a:ext cx="8555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/>
              <a:t>ID.</a:t>
            </a:r>
            <a:r>
              <a:rPr kumimoji="1" lang="en-US" altLang="ja-JP" sz="1200"/>
              <a:t>ew100c</a:t>
            </a:r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3890977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" name="図 1023">
            <a:extLst>
              <a:ext uri="{FF2B5EF4-FFF2-40B4-BE49-F238E27FC236}">
                <a16:creationId xmlns:a16="http://schemas.microsoft.com/office/drawing/2014/main" id="{D155898D-02B1-CB40-BC5B-53BCB3E07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12" y="4166644"/>
            <a:ext cx="2783657" cy="2402192"/>
          </a:xfrm>
          <a:prstGeom prst="rect">
            <a:avLst/>
          </a:prstGeom>
        </p:spPr>
      </p:pic>
      <p:sp>
        <p:nvSpPr>
          <p:cNvPr id="11" name="スライド番号プレースホルダー 69">
            <a:extLst>
              <a:ext uri="{FF2B5EF4-FFF2-40B4-BE49-F238E27FC236}">
                <a16:creationId xmlns:a16="http://schemas.microsoft.com/office/drawing/2014/main" id="{A86F5271-200B-4F0D-9BC3-8934EEB7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9884" y="6492875"/>
            <a:ext cx="2057400" cy="365125"/>
          </a:xfrm>
        </p:spPr>
        <p:txBody>
          <a:bodyPr/>
          <a:lstStyle/>
          <a:p>
            <a:fld id="{A1D1B427-6BB8-45E6-A1F2-9E04AE67DC91}" type="slidenum">
              <a:rPr kumimoji="1" lang="ja-JP" altLang="en-US" b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5</a:t>
            </a:fld>
            <a:endParaRPr kumimoji="1" lang="ja-JP" altLang="en-US" b="1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2" name="フッター プレースホルダー 68">
            <a:extLst>
              <a:ext uri="{FF2B5EF4-FFF2-40B4-BE49-F238E27FC236}">
                <a16:creationId xmlns:a16="http://schemas.microsoft.com/office/drawing/2014/main" id="{9C8F2F5C-DF1D-4397-9268-B1637005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4"/>
            <a:ext cx="3086100" cy="365125"/>
          </a:xfrm>
        </p:spPr>
        <p:txBody>
          <a:bodyPr/>
          <a:lstStyle/>
          <a:p>
            <a:pPr algn="l"/>
            <a:r>
              <a:rPr kumimoji="1" lang="en-US" altLang="ja-JP" dirty="0">
                <a:solidFill>
                  <a:srgbClr val="FF0000"/>
                </a:solidFill>
                <a:latin typeface="Bahnschrift Condensed" panose="020B0502040204020203" pitchFamily="34" charset="0"/>
              </a:rPr>
              <a:t>CONFIDENTIAL</a:t>
            </a:r>
            <a:endParaRPr kumimoji="1" lang="ja-JP" altLang="en-US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64E073D-D7F0-4AE3-8F99-5405962573ED}"/>
              </a:ext>
            </a:extLst>
          </p:cNvPr>
          <p:cNvSpPr txBox="1"/>
          <p:nvPr/>
        </p:nvSpPr>
        <p:spPr>
          <a:xfrm>
            <a:off x="17674" y="108237"/>
            <a:ext cx="2335896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ja-JP" altLang="en-US" sz="1400" b="1">
                <a:latin typeface="メイリオ"/>
                <a:ea typeface="メイリオ"/>
              </a:rPr>
              <a:t>■</a:t>
            </a:r>
            <a:r>
              <a:rPr lang="ja-JP" altLang="en-US" sz="1400" b="1">
                <a:latin typeface="メイリオ"/>
                <a:ea typeface="メイリオ"/>
              </a:rPr>
              <a:t>イベント</a:t>
            </a:r>
            <a:r>
              <a:rPr lang="ja-JP" sz="1400" b="1">
                <a:latin typeface="Meiryo"/>
                <a:ea typeface="Meiryo"/>
              </a:rPr>
              <a:t>(週間)</a:t>
            </a:r>
            <a:r>
              <a:rPr kumimoji="1" lang="ja-JP" altLang="en-US" sz="1400" b="1">
                <a:latin typeface="メイリオ"/>
                <a:ea typeface="メイリオ"/>
              </a:rPr>
              <a:t>画面仕様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AC0AA12-EC19-4093-92B0-D9E3B2D0EB03}"/>
              </a:ext>
            </a:extLst>
          </p:cNvPr>
          <p:cNvSpPr txBox="1"/>
          <p:nvPr/>
        </p:nvSpPr>
        <p:spPr>
          <a:xfrm>
            <a:off x="401894" y="510072"/>
            <a:ext cx="4184159" cy="35625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1200" b="1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● </a:t>
            </a:r>
            <a:r>
              <a:rPr lang="ja-JP" altLang="en-US" sz="120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イベントクエスト選択画面</a:t>
            </a:r>
            <a:r>
              <a:rPr lang="en-US" altLang="ja-JP" sz="1200" b="1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(ID.ew100)</a:t>
            </a:r>
            <a:endParaRPr lang="en-US" altLang="ja-JP" sz="1400" b="1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400" b="1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 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HOME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のイベントバナー、クエストの「イベント」から</a:t>
            </a:r>
            <a:r>
              <a:rPr lang="ja-JP" altLang="en-US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遷移。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  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TOP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以降は通常のクエスト選択画面と同様のレイアウト。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  交換所のボタンと獲得ポイントが追加されている。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  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・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TOP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内イベントバナー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終了時間を表示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(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開催期間 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xx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月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xx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日 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xx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時まで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)</a:t>
            </a: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※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 イベント終了後は、交換期間を表示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　 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(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交換期間 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xx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月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xx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日 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xx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時まで</a:t>
            </a:r>
            <a:r>
              <a:rPr lang="en-US" altLang="ja-JP" sz="1050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)</a:t>
            </a: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実際の、日付と獲得した所持ポイントは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サーバーからの値で随時更新する。　　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・イベント</a:t>
            </a:r>
            <a:r>
              <a:rPr lang="en-US" altLang="ja-JP" sz="1050" b="1" dirty="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TOP</a:t>
            </a: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　クエストのイベントタブ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・詳細</a:t>
            </a:r>
            <a:endParaRPr lang="en-US" altLang="ja-JP" sz="1050" b="1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　遊びかたのウィンドウを表示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・交換所</a:t>
            </a:r>
            <a:endParaRPr lang="en-US" altLang="ja-JP" sz="1050" b="1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　交換所ウィンドウの表示</a:t>
            </a:r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endParaRPr lang="en-US" altLang="ja-JP" sz="1050" dirty="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62D0A0C0-624F-45B9-B830-D1D201A70FD3}"/>
              </a:ext>
            </a:extLst>
          </p:cNvPr>
          <p:cNvSpPr txBox="1"/>
          <p:nvPr/>
        </p:nvSpPr>
        <p:spPr>
          <a:xfrm>
            <a:off x="591845" y="846576"/>
            <a:ext cx="184731" cy="553998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endParaRPr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1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B416AD1-1F5A-4C23-AB3B-82A64AC1E8F2}"/>
              </a:ext>
            </a:extLst>
          </p:cNvPr>
          <p:cNvSpPr txBox="1"/>
          <p:nvPr/>
        </p:nvSpPr>
        <p:spPr>
          <a:xfrm>
            <a:off x="6402979" y="1003436"/>
            <a:ext cx="2644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イベントクエスト選択画面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22ABE95F-551D-47B9-A1B1-B9FC0A7A23A9}"/>
              </a:ext>
            </a:extLst>
          </p:cNvPr>
          <p:cNvGrpSpPr/>
          <p:nvPr/>
        </p:nvGrpSpPr>
        <p:grpSpPr>
          <a:xfrm>
            <a:off x="6493276" y="1364155"/>
            <a:ext cx="2463710" cy="4379927"/>
            <a:chOff x="0" y="0"/>
            <a:chExt cx="2571750" cy="4572000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784D1C6C-1588-46CB-8244-1507E695ED2A}"/>
                </a:ext>
              </a:extLst>
            </p:cNvPr>
            <p:cNvSpPr/>
            <p:nvPr/>
          </p:nvSpPr>
          <p:spPr>
            <a:xfrm>
              <a:off x="0" y="0"/>
              <a:ext cx="2571750" cy="45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en-US" altLang="ja-JP" sz="1100" b="1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pic>
          <p:nvPicPr>
            <p:cNvPr id="24" name="図 23">
              <a:extLst>
                <a:ext uri="{FF2B5EF4-FFF2-40B4-BE49-F238E27FC236}">
                  <a16:creationId xmlns:a16="http://schemas.microsoft.com/office/drawing/2014/main" id="{42E7B240-2FAC-4427-906C-DF091940B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734" r="33095"/>
            <a:stretch/>
          </p:blipFill>
          <p:spPr>
            <a:xfrm>
              <a:off x="2100" y="571501"/>
              <a:ext cx="2569650" cy="4000499"/>
            </a:xfrm>
            <a:prstGeom prst="rect">
              <a:avLst/>
            </a:prstGeom>
          </p:spPr>
        </p:pic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FF5EC78-2E52-4B91-A5B9-27A1A61F6DF3}"/>
                </a:ext>
              </a:extLst>
            </p:cNvPr>
            <p:cNvSpPr/>
            <p:nvPr/>
          </p:nvSpPr>
          <p:spPr>
            <a:xfrm>
              <a:off x="0" y="571501"/>
              <a:ext cx="2571750" cy="4000499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9D6A698D-EEF7-452C-B5DC-AD2E3BC2823B}"/>
                </a:ext>
              </a:extLst>
            </p:cNvPr>
            <p:cNvGrpSpPr/>
            <p:nvPr/>
          </p:nvGrpSpPr>
          <p:grpSpPr>
            <a:xfrm>
              <a:off x="2100" y="0"/>
              <a:ext cx="2569650" cy="571501"/>
              <a:chOff x="2100" y="0"/>
              <a:chExt cx="2547258" cy="566057"/>
            </a:xfrm>
          </p:grpSpPr>
          <p:sp>
            <p:nvSpPr>
              <p:cNvPr id="73" name="正方形/長方形 72">
                <a:extLst>
                  <a:ext uri="{FF2B5EF4-FFF2-40B4-BE49-F238E27FC236}">
                    <a16:creationId xmlns:a16="http://schemas.microsoft.com/office/drawing/2014/main" id="{3150AD6A-4732-4403-A3E4-FF88C13B5AF8}"/>
                  </a:ext>
                </a:extLst>
              </p:cNvPr>
              <p:cNvSpPr/>
              <p:nvPr/>
            </p:nvSpPr>
            <p:spPr>
              <a:xfrm>
                <a:off x="2100" y="0"/>
                <a:ext cx="566057" cy="566057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en-US" altLang="ja-JP" sz="1100"/>
                  <a:t>RANK</a:t>
                </a:r>
              </a:p>
              <a:p>
                <a:pPr algn="ctr"/>
                <a:r>
                  <a:rPr kumimoji="1" lang="en-US" altLang="ja-JP" sz="1800"/>
                  <a:t>999</a:t>
                </a:r>
                <a:endParaRPr kumimoji="1" lang="ja-JP" altLang="en-US" sz="1800"/>
              </a:p>
            </p:txBody>
          </p:sp>
          <p:sp>
            <p:nvSpPr>
              <p:cNvPr id="74" name="正方形/長方形 73">
                <a:extLst>
                  <a:ext uri="{FF2B5EF4-FFF2-40B4-BE49-F238E27FC236}">
                    <a16:creationId xmlns:a16="http://schemas.microsoft.com/office/drawing/2014/main" id="{D15C725E-F9A6-4017-8983-74B6CFD458C9}"/>
                  </a:ext>
                </a:extLst>
              </p:cNvPr>
              <p:cNvSpPr/>
              <p:nvPr/>
            </p:nvSpPr>
            <p:spPr>
              <a:xfrm>
                <a:off x="568158" y="0"/>
                <a:ext cx="1981200" cy="141514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kumimoji="1" lang="ja-JP" altLang="en-US" sz="800"/>
                  <a:t>●称号的なものの表示エリア</a:t>
                </a:r>
              </a:p>
            </p:txBody>
          </p:sp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FB91A225-E40E-456C-AB83-0C51BB5D24CF}"/>
                  </a:ext>
                </a:extLst>
              </p:cNvPr>
              <p:cNvSpPr/>
              <p:nvPr/>
            </p:nvSpPr>
            <p:spPr>
              <a:xfrm>
                <a:off x="568157" y="141514"/>
                <a:ext cx="1981200" cy="21227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kumimoji="1" lang="ja-JP" altLang="en-US" sz="1000"/>
                  <a:t>プレイヤー名称</a:t>
                </a:r>
              </a:p>
            </p:txBody>
          </p:sp>
          <p:sp>
            <p:nvSpPr>
              <p:cNvPr id="76" name="正方形/長方形 75">
                <a:extLst>
                  <a:ext uri="{FF2B5EF4-FFF2-40B4-BE49-F238E27FC236}">
                    <a16:creationId xmlns:a16="http://schemas.microsoft.com/office/drawing/2014/main" id="{978A0D48-F6D9-44E1-8C93-CA011B5A988D}"/>
                  </a:ext>
                </a:extLst>
              </p:cNvPr>
              <p:cNvSpPr/>
              <p:nvPr/>
            </p:nvSpPr>
            <p:spPr>
              <a:xfrm>
                <a:off x="568156" y="353785"/>
                <a:ext cx="990600" cy="21227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kumimoji="1" lang="en-US" altLang="ja-JP" sz="800"/>
                  <a:t>GOLD</a:t>
                </a:r>
                <a:endParaRPr kumimoji="1" lang="ja-JP" altLang="en-US" sz="800"/>
              </a:p>
            </p:txBody>
          </p:sp>
          <p:sp>
            <p:nvSpPr>
              <p:cNvPr id="77" name="四角形: 角を丸くする 76">
                <a:extLst>
                  <a:ext uri="{FF2B5EF4-FFF2-40B4-BE49-F238E27FC236}">
                    <a16:creationId xmlns:a16="http://schemas.microsoft.com/office/drawing/2014/main" id="{2B590691-C29F-4E4C-9008-B69D4671DCDF}"/>
                  </a:ext>
                </a:extLst>
              </p:cNvPr>
              <p:cNvSpPr/>
              <p:nvPr/>
            </p:nvSpPr>
            <p:spPr>
              <a:xfrm>
                <a:off x="2100" y="465818"/>
                <a:ext cx="566057" cy="70758"/>
              </a:xfrm>
              <a:prstGeom prst="roundRect">
                <a:avLst>
                  <a:gd name="adj" fmla="val 5000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  <p:sp>
            <p:nvSpPr>
              <p:cNvPr id="78" name="正方形/長方形 77">
                <a:extLst>
                  <a:ext uri="{FF2B5EF4-FFF2-40B4-BE49-F238E27FC236}">
                    <a16:creationId xmlns:a16="http://schemas.microsoft.com/office/drawing/2014/main" id="{91C14663-E948-4196-BEF9-F00520792971}"/>
                  </a:ext>
                </a:extLst>
              </p:cNvPr>
              <p:cNvSpPr/>
              <p:nvPr/>
            </p:nvSpPr>
            <p:spPr>
              <a:xfrm>
                <a:off x="1558757" y="353785"/>
                <a:ext cx="990600" cy="21227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kumimoji="1" lang="ja-JP" altLang="en-US" sz="800"/>
                  <a:t>課金石</a:t>
                </a:r>
              </a:p>
            </p:txBody>
          </p:sp>
          <p:sp>
            <p:nvSpPr>
              <p:cNvPr id="79" name="楕円 78">
                <a:extLst>
                  <a:ext uri="{FF2B5EF4-FFF2-40B4-BE49-F238E27FC236}">
                    <a16:creationId xmlns:a16="http://schemas.microsoft.com/office/drawing/2014/main" id="{9C697A67-83D7-4F80-AC2C-652F9CD48041}"/>
                  </a:ext>
                </a:extLst>
              </p:cNvPr>
              <p:cNvSpPr/>
              <p:nvPr/>
            </p:nvSpPr>
            <p:spPr>
              <a:xfrm>
                <a:off x="2384258" y="389164"/>
                <a:ext cx="141514" cy="14151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ja-JP" altLang="en-US" sz="1100"/>
                  <a:t>＋</a:t>
                </a:r>
              </a:p>
            </p:txBody>
          </p:sp>
          <p:sp>
            <p:nvSpPr>
              <p:cNvPr id="80" name="四角形: 角を丸くする 79">
                <a:extLst>
                  <a:ext uri="{FF2B5EF4-FFF2-40B4-BE49-F238E27FC236}">
                    <a16:creationId xmlns:a16="http://schemas.microsoft.com/office/drawing/2014/main" id="{623A4362-6FC0-4502-8747-DABD64E30102}"/>
                  </a:ext>
                </a:extLst>
              </p:cNvPr>
              <p:cNvSpPr/>
              <p:nvPr/>
            </p:nvSpPr>
            <p:spPr>
              <a:xfrm>
                <a:off x="2100" y="465818"/>
                <a:ext cx="339634" cy="70758"/>
              </a:xfrm>
              <a:prstGeom prst="roundRect">
                <a:avLst>
                  <a:gd name="adj" fmla="val 50000"/>
                </a:avLst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kumimoji="1" lang="ja-JP" altLang="en-US" sz="1100"/>
              </a:p>
            </p:txBody>
          </p:sp>
        </p:grpSp>
        <p:sp>
          <p:nvSpPr>
            <p:cNvPr id="28" name="四角形: 角を丸くする 27">
              <a:extLst>
                <a:ext uri="{FF2B5EF4-FFF2-40B4-BE49-F238E27FC236}">
                  <a16:creationId xmlns:a16="http://schemas.microsoft.com/office/drawing/2014/main" id="{B3DED3A0-C352-4553-9C9D-3F6CF901821B}"/>
                </a:ext>
              </a:extLst>
            </p:cNvPr>
            <p:cNvSpPr/>
            <p:nvPr/>
          </p:nvSpPr>
          <p:spPr>
            <a:xfrm>
              <a:off x="0" y="4143375"/>
              <a:ext cx="428625" cy="4286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ja-JP" altLang="en-US" sz="800"/>
                <a:t>ホーム</a:t>
              </a:r>
              <a:endParaRPr kumimoji="1" lang="en-US" altLang="ja-JP" sz="800"/>
            </a:p>
          </p:txBody>
        </p:sp>
        <p:sp>
          <p:nvSpPr>
            <p:cNvPr id="33" name="四角形: 角を丸くする 32">
              <a:extLst>
                <a:ext uri="{FF2B5EF4-FFF2-40B4-BE49-F238E27FC236}">
                  <a16:creationId xmlns:a16="http://schemas.microsoft.com/office/drawing/2014/main" id="{3256419C-7D84-4DFC-9F0F-F68E18527BEB}"/>
                </a:ext>
              </a:extLst>
            </p:cNvPr>
            <p:cNvSpPr/>
            <p:nvPr/>
          </p:nvSpPr>
          <p:spPr>
            <a:xfrm>
              <a:off x="1714500" y="4143375"/>
              <a:ext cx="428625" cy="4286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ja-JP" altLang="en-US" sz="800"/>
                <a:t>ガチャ</a:t>
              </a:r>
              <a:endParaRPr kumimoji="1" lang="en-US" altLang="ja-JP" sz="800"/>
            </a:p>
          </p:txBody>
        </p: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1C0D1B9D-257C-4073-BBB5-DC931913BAB2}"/>
                </a:ext>
              </a:extLst>
            </p:cNvPr>
            <p:cNvSpPr/>
            <p:nvPr/>
          </p:nvSpPr>
          <p:spPr>
            <a:xfrm>
              <a:off x="1285876" y="4143375"/>
              <a:ext cx="428625" cy="4286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ja-JP" altLang="en-US" sz="800"/>
                <a:t>クエスト</a:t>
              </a:r>
              <a:endParaRPr kumimoji="1" lang="en-US" altLang="ja-JP" sz="800"/>
            </a:p>
          </p:txBody>
        </p:sp>
        <p:sp>
          <p:nvSpPr>
            <p:cNvPr id="38" name="四角形: 角を丸くする 37">
              <a:extLst>
                <a:ext uri="{FF2B5EF4-FFF2-40B4-BE49-F238E27FC236}">
                  <a16:creationId xmlns:a16="http://schemas.microsoft.com/office/drawing/2014/main" id="{94202E8D-78CC-46AE-B99A-A5FEED109EB8}"/>
                </a:ext>
              </a:extLst>
            </p:cNvPr>
            <p:cNvSpPr/>
            <p:nvPr/>
          </p:nvSpPr>
          <p:spPr>
            <a:xfrm>
              <a:off x="857251" y="4143375"/>
              <a:ext cx="428625" cy="4286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ja-JP" altLang="en-US" sz="800"/>
                <a:t>触れ合い</a:t>
              </a:r>
              <a:endParaRPr kumimoji="1" lang="en-US" altLang="ja-JP" sz="800"/>
            </a:p>
          </p:txBody>
        </p:sp>
        <p:sp>
          <p:nvSpPr>
            <p:cNvPr id="39" name="四角形: 角を丸くする 38">
              <a:extLst>
                <a:ext uri="{FF2B5EF4-FFF2-40B4-BE49-F238E27FC236}">
                  <a16:creationId xmlns:a16="http://schemas.microsoft.com/office/drawing/2014/main" id="{61EA1F5C-7AF1-4EB0-8164-FFBCBDFF1CC0}"/>
                </a:ext>
              </a:extLst>
            </p:cNvPr>
            <p:cNvSpPr/>
            <p:nvPr/>
          </p:nvSpPr>
          <p:spPr>
            <a:xfrm>
              <a:off x="2143125" y="4143375"/>
              <a:ext cx="428625" cy="4286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ja-JP" altLang="en-US" sz="800"/>
                <a:t>ショップ</a:t>
              </a:r>
              <a:endParaRPr kumimoji="1" lang="en-US" altLang="ja-JP" sz="800"/>
            </a:p>
          </p:txBody>
        </p:sp>
        <p:sp>
          <p:nvSpPr>
            <p:cNvPr id="40" name="四角形: 角を丸くする 39">
              <a:extLst>
                <a:ext uri="{FF2B5EF4-FFF2-40B4-BE49-F238E27FC236}">
                  <a16:creationId xmlns:a16="http://schemas.microsoft.com/office/drawing/2014/main" id="{7E29B06D-0EC8-45B9-A249-BBE41B59107D}"/>
                </a:ext>
              </a:extLst>
            </p:cNvPr>
            <p:cNvSpPr/>
            <p:nvPr/>
          </p:nvSpPr>
          <p:spPr>
            <a:xfrm>
              <a:off x="428625" y="4143375"/>
              <a:ext cx="428626" cy="4286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ja-JP" altLang="en-US" sz="800"/>
                <a:t>部隊</a:t>
              </a:r>
              <a:endParaRPr kumimoji="1" lang="en-US" altLang="ja-JP" sz="800"/>
            </a:p>
          </p:txBody>
        </p:sp>
        <p:grpSp>
          <p:nvGrpSpPr>
            <p:cNvPr id="42" name="グループ化 41">
              <a:extLst>
                <a:ext uri="{FF2B5EF4-FFF2-40B4-BE49-F238E27FC236}">
                  <a16:creationId xmlns:a16="http://schemas.microsoft.com/office/drawing/2014/main" id="{D24DE208-BAA7-4885-A163-972847D5CCF7}"/>
                </a:ext>
              </a:extLst>
            </p:cNvPr>
            <p:cNvGrpSpPr/>
            <p:nvPr/>
          </p:nvGrpSpPr>
          <p:grpSpPr>
            <a:xfrm>
              <a:off x="148693" y="1285875"/>
              <a:ext cx="2137307" cy="714375"/>
              <a:chOff x="148693" y="1285875"/>
              <a:chExt cx="2280181" cy="714375"/>
            </a:xfrm>
          </p:grpSpPr>
          <p:sp>
            <p:nvSpPr>
              <p:cNvPr id="66" name="四角形: 角を丸くする 65">
                <a:extLst>
                  <a:ext uri="{FF2B5EF4-FFF2-40B4-BE49-F238E27FC236}">
                    <a16:creationId xmlns:a16="http://schemas.microsoft.com/office/drawing/2014/main" id="{EC5EC8CB-860D-4410-869A-498D27FFEF55}"/>
                  </a:ext>
                </a:extLst>
              </p:cNvPr>
              <p:cNvSpPr/>
              <p:nvPr/>
            </p:nvSpPr>
            <p:spPr>
              <a:xfrm>
                <a:off x="148693" y="1285875"/>
                <a:ext cx="2280181" cy="71437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kumimoji="1" lang="en-US" altLang="ja-JP" sz="800"/>
                  <a:t>Stage</a:t>
                </a:r>
                <a:r>
                  <a:rPr kumimoji="1" lang="ja-JP" altLang="en-US" sz="800"/>
                  <a:t> </a:t>
                </a:r>
                <a:r>
                  <a:rPr kumimoji="1" lang="en-US" altLang="ja-JP" sz="800"/>
                  <a:t>1</a:t>
                </a:r>
              </a:p>
              <a:p>
                <a:pPr algn="l"/>
                <a:r>
                  <a:rPr kumimoji="1" lang="ja-JP" altLang="en-US" sz="800"/>
                  <a:t>　</a:t>
                </a:r>
                <a:r>
                  <a:rPr kumimoji="1" lang="ja-JP" altLang="en-US" sz="1000" b="1"/>
                  <a:t>大怪獣東京に現る！</a:t>
                </a:r>
                <a:endParaRPr kumimoji="1" lang="ja-JP" altLang="en-US" sz="800" b="1"/>
              </a:p>
            </p:txBody>
          </p:sp>
          <p:sp>
            <p:nvSpPr>
              <p:cNvPr id="67" name="テキスト ボックス 327">
                <a:extLst>
                  <a:ext uri="{FF2B5EF4-FFF2-40B4-BE49-F238E27FC236}">
                    <a16:creationId xmlns:a16="http://schemas.microsoft.com/office/drawing/2014/main" id="{68823E2B-66FA-4BFF-94E7-551026C1CACF}"/>
                  </a:ext>
                </a:extLst>
              </p:cNvPr>
              <p:cNvSpPr txBox="1"/>
              <p:nvPr/>
            </p:nvSpPr>
            <p:spPr>
              <a:xfrm>
                <a:off x="1909418" y="1352788"/>
                <a:ext cx="428625" cy="150309"/>
              </a:xfrm>
              <a:prstGeom prst="rect">
                <a:avLst/>
              </a:prstGeom>
              <a:noFill/>
              <a:ln w="9525" cmpd="sng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none" rtlCol="0" anchor="ctr"/>
              <a:lstStyle>
                <a:lvl1pPr marL="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kumimoji="1" lang="ja-JP" altLang="en-US" sz="800">
                    <a:solidFill>
                      <a:schemeClr val="bg1"/>
                    </a:solidFill>
                  </a:rPr>
                  <a:t>　　作戦進捗：　</a:t>
                </a:r>
                <a:r>
                  <a:rPr kumimoji="1" lang="en-US" altLang="ja-JP" sz="800">
                    <a:solidFill>
                      <a:schemeClr val="bg1"/>
                    </a:solidFill>
                  </a:rPr>
                  <a:t>50%</a:t>
                </a:r>
                <a:endParaRPr kumimoji="1" lang="ja-JP" altLang="en-US" sz="80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8" name="グループ化 67">
                <a:extLst>
                  <a:ext uri="{FF2B5EF4-FFF2-40B4-BE49-F238E27FC236}">
                    <a16:creationId xmlns:a16="http://schemas.microsoft.com/office/drawing/2014/main" id="{4566935C-CD94-4A8B-8BDB-277A918727FF}"/>
                  </a:ext>
                </a:extLst>
              </p:cNvPr>
              <p:cNvGrpSpPr/>
              <p:nvPr/>
            </p:nvGrpSpPr>
            <p:grpSpPr>
              <a:xfrm>
                <a:off x="428625" y="1724722"/>
                <a:ext cx="630980" cy="147522"/>
                <a:chOff x="428625" y="1724722"/>
                <a:chExt cx="937848" cy="219809"/>
              </a:xfrm>
            </p:grpSpPr>
            <p:pic>
              <p:nvPicPr>
                <p:cNvPr id="69" name="図 68">
                  <a:extLst>
                    <a:ext uri="{FF2B5EF4-FFF2-40B4-BE49-F238E27FC236}">
                      <a16:creationId xmlns:a16="http://schemas.microsoft.com/office/drawing/2014/main" id="{1FECD859-43CD-466F-8D20-CE52AF3E66B5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8625" y="1724722"/>
                  <a:ext cx="219808" cy="219808"/>
                </a:xfrm>
                <a:prstGeom prst="rect">
                  <a:avLst/>
                </a:prstGeom>
              </p:spPr>
            </p:pic>
            <p:pic>
              <p:nvPicPr>
                <p:cNvPr id="70" name="図 69">
                  <a:extLst>
                    <a:ext uri="{FF2B5EF4-FFF2-40B4-BE49-F238E27FC236}">
                      <a16:creationId xmlns:a16="http://schemas.microsoft.com/office/drawing/2014/main" id="{688AD348-12CA-4557-AE31-5E435C75339D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3087" y="1724723"/>
                  <a:ext cx="219808" cy="219808"/>
                </a:xfrm>
                <a:prstGeom prst="rect">
                  <a:avLst/>
                </a:prstGeom>
              </p:spPr>
            </p:pic>
            <p:pic>
              <p:nvPicPr>
                <p:cNvPr id="71" name="図 70">
                  <a:extLst>
                    <a:ext uri="{FF2B5EF4-FFF2-40B4-BE49-F238E27FC236}">
                      <a16:creationId xmlns:a16="http://schemas.microsoft.com/office/drawing/2014/main" id="{2A385A0E-B534-4EE1-805A-540BAB9D9116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4877" y="1724723"/>
                  <a:ext cx="219808" cy="219808"/>
                </a:xfrm>
                <a:prstGeom prst="rect">
                  <a:avLst/>
                </a:prstGeom>
              </p:spPr>
            </p:pic>
            <p:pic>
              <p:nvPicPr>
                <p:cNvPr id="72" name="図 71">
                  <a:extLst>
                    <a:ext uri="{FF2B5EF4-FFF2-40B4-BE49-F238E27FC236}">
                      <a16:creationId xmlns:a16="http://schemas.microsoft.com/office/drawing/2014/main" id="{25A35DF8-FA86-4613-843C-41DC6F12CECC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46665" y="1724723"/>
                  <a:ext cx="219808" cy="219808"/>
                </a:xfrm>
                <a:prstGeom prst="rect">
                  <a:avLst/>
                </a:prstGeom>
              </p:spPr>
            </p:pic>
          </p:grpSp>
        </p:grp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6116B79-C2CE-4FF4-9209-955C823577BA}"/>
                </a:ext>
              </a:extLst>
            </p:cNvPr>
            <p:cNvSpPr/>
            <p:nvPr/>
          </p:nvSpPr>
          <p:spPr>
            <a:xfrm>
              <a:off x="2066925" y="666750"/>
              <a:ext cx="428626" cy="21431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ja-JP" altLang="en-US" sz="700"/>
                <a:t>戻る</a:t>
              </a:r>
              <a:endParaRPr kumimoji="1" lang="en-US" altLang="ja-JP" sz="700"/>
            </a:p>
          </p:txBody>
        </p:sp>
        <p:grpSp>
          <p:nvGrpSpPr>
            <p:cNvPr id="44" name="グループ化 43">
              <a:extLst>
                <a:ext uri="{FF2B5EF4-FFF2-40B4-BE49-F238E27FC236}">
                  <a16:creationId xmlns:a16="http://schemas.microsoft.com/office/drawing/2014/main" id="{18B879A3-0280-4538-A905-48D4B81BDDA9}"/>
                </a:ext>
              </a:extLst>
            </p:cNvPr>
            <p:cNvGrpSpPr/>
            <p:nvPr/>
          </p:nvGrpSpPr>
          <p:grpSpPr>
            <a:xfrm>
              <a:off x="142875" y="2152650"/>
              <a:ext cx="2137307" cy="714375"/>
              <a:chOff x="142875" y="2152650"/>
              <a:chExt cx="2280181" cy="714375"/>
            </a:xfrm>
          </p:grpSpPr>
          <p:sp>
            <p:nvSpPr>
              <p:cNvPr id="59" name="四角形: 角を丸くする 58">
                <a:extLst>
                  <a:ext uri="{FF2B5EF4-FFF2-40B4-BE49-F238E27FC236}">
                    <a16:creationId xmlns:a16="http://schemas.microsoft.com/office/drawing/2014/main" id="{48764583-5128-45CB-96A9-F740FF1C90DE}"/>
                  </a:ext>
                </a:extLst>
              </p:cNvPr>
              <p:cNvSpPr/>
              <p:nvPr/>
            </p:nvSpPr>
            <p:spPr>
              <a:xfrm>
                <a:off x="142875" y="2152650"/>
                <a:ext cx="2280181" cy="71437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kumimoji="1" lang="en-US" altLang="ja-JP" sz="800"/>
                  <a:t>Stage</a:t>
                </a:r>
                <a:r>
                  <a:rPr kumimoji="1" lang="ja-JP" altLang="en-US" sz="800"/>
                  <a:t> </a:t>
                </a:r>
                <a:r>
                  <a:rPr kumimoji="1" lang="en-US" altLang="ja-JP" sz="800"/>
                  <a:t>1</a:t>
                </a:r>
              </a:p>
              <a:p>
                <a:pPr algn="l"/>
                <a:r>
                  <a:rPr kumimoji="1" lang="ja-JP" altLang="en-US" sz="800"/>
                  <a:t>　</a:t>
                </a:r>
                <a:r>
                  <a:rPr kumimoji="1" lang="ja-JP" altLang="en-US" sz="1000" b="1"/>
                  <a:t>大怪獣東京に現る！</a:t>
                </a:r>
                <a:endParaRPr kumimoji="1" lang="ja-JP" altLang="en-US" sz="800" b="1"/>
              </a:p>
            </p:txBody>
          </p:sp>
          <p:sp>
            <p:nvSpPr>
              <p:cNvPr id="60" name="テキスト ボックス 348">
                <a:extLst>
                  <a:ext uri="{FF2B5EF4-FFF2-40B4-BE49-F238E27FC236}">
                    <a16:creationId xmlns:a16="http://schemas.microsoft.com/office/drawing/2014/main" id="{CE9C7F9E-1CAE-4F12-9BCF-B822A312B090}"/>
                  </a:ext>
                </a:extLst>
              </p:cNvPr>
              <p:cNvSpPr txBox="1"/>
              <p:nvPr/>
            </p:nvSpPr>
            <p:spPr>
              <a:xfrm>
                <a:off x="1903600" y="2219563"/>
                <a:ext cx="428625" cy="150309"/>
              </a:xfrm>
              <a:prstGeom prst="rect">
                <a:avLst/>
              </a:prstGeom>
              <a:noFill/>
              <a:ln w="9525" cmpd="sng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none" rtlCol="0" anchor="ctr"/>
              <a:lstStyle>
                <a:lvl1pPr marL="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kumimoji="1" lang="ja-JP" altLang="en-US" sz="800">
                    <a:solidFill>
                      <a:schemeClr val="bg1"/>
                    </a:solidFill>
                  </a:rPr>
                  <a:t>　　作戦進捗：　</a:t>
                </a:r>
                <a:r>
                  <a:rPr kumimoji="1" lang="en-US" altLang="ja-JP" sz="800">
                    <a:solidFill>
                      <a:schemeClr val="bg1"/>
                    </a:solidFill>
                  </a:rPr>
                  <a:t>50%</a:t>
                </a:r>
                <a:endParaRPr kumimoji="1" lang="ja-JP" altLang="en-US" sz="80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1" name="グループ化 60">
                <a:extLst>
                  <a:ext uri="{FF2B5EF4-FFF2-40B4-BE49-F238E27FC236}">
                    <a16:creationId xmlns:a16="http://schemas.microsoft.com/office/drawing/2014/main" id="{6E3CA8B8-4F8B-4407-9621-CA1FC0A68219}"/>
                  </a:ext>
                </a:extLst>
              </p:cNvPr>
              <p:cNvGrpSpPr/>
              <p:nvPr/>
            </p:nvGrpSpPr>
            <p:grpSpPr>
              <a:xfrm>
                <a:off x="422807" y="2591497"/>
                <a:ext cx="630980" cy="147522"/>
                <a:chOff x="422807" y="2591497"/>
                <a:chExt cx="937848" cy="219809"/>
              </a:xfrm>
            </p:grpSpPr>
            <p:pic>
              <p:nvPicPr>
                <p:cNvPr id="62" name="図 61">
                  <a:extLst>
                    <a:ext uri="{FF2B5EF4-FFF2-40B4-BE49-F238E27FC236}">
                      <a16:creationId xmlns:a16="http://schemas.microsoft.com/office/drawing/2014/main" id="{6461322A-9114-4339-ABAC-1B40D93CDC6B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2807" y="2591497"/>
                  <a:ext cx="219808" cy="219808"/>
                </a:xfrm>
                <a:prstGeom prst="rect">
                  <a:avLst/>
                </a:prstGeom>
              </p:spPr>
            </p:pic>
            <p:pic>
              <p:nvPicPr>
                <p:cNvPr id="63" name="図 62">
                  <a:extLst>
                    <a:ext uri="{FF2B5EF4-FFF2-40B4-BE49-F238E27FC236}">
                      <a16:creationId xmlns:a16="http://schemas.microsoft.com/office/drawing/2014/main" id="{CE2833D8-0753-4E0C-8479-F44C52C85D5D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7269" y="2591498"/>
                  <a:ext cx="219808" cy="219808"/>
                </a:xfrm>
                <a:prstGeom prst="rect">
                  <a:avLst/>
                </a:prstGeom>
              </p:spPr>
            </p:pic>
            <p:pic>
              <p:nvPicPr>
                <p:cNvPr id="64" name="図 63">
                  <a:extLst>
                    <a:ext uri="{FF2B5EF4-FFF2-40B4-BE49-F238E27FC236}">
                      <a16:creationId xmlns:a16="http://schemas.microsoft.com/office/drawing/2014/main" id="{C004A83A-475B-4314-AB18-92B36DA4362F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99059" y="2591498"/>
                  <a:ext cx="219808" cy="219808"/>
                </a:xfrm>
                <a:prstGeom prst="rect">
                  <a:avLst/>
                </a:prstGeom>
              </p:spPr>
            </p:pic>
            <p:pic>
              <p:nvPicPr>
                <p:cNvPr id="65" name="図 64">
                  <a:extLst>
                    <a:ext uri="{FF2B5EF4-FFF2-40B4-BE49-F238E27FC236}">
                      <a16:creationId xmlns:a16="http://schemas.microsoft.com/office/drawing/2014/main" id="{4314CA2D-4AE3-4FB6-88EB-8A405D8EAC14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40847" y="2591498"/>
                  <a:ext cx="219808" cy="219808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6" name="グループ化 45">
              <a:extLst>
                <a:ext uri="{FF2B5EF4-FFF2-40B4-BE49-F238E27FC236}">
                  <a16:creationId xmlns:a16="http://schemas.microsoft.com/office/drawing/2014/main" id="{2948E46B-5274-4304-BD09-19DB8B13483C}"/>
                </a:ext>
              </a:extLst>
            </p:cNvPr>
            <p:cNvGrpSpPr/>
            <p:nvPr/>
          </p:nvGrpSpPr>
          <p:grpSpPr>
            <a:xfrm>
              <a:off x="142875" y="3009900"/>
              <a:ext cx="2137307" cy="714375"/>
              <a:chOff x="142875" y="3009900"/>
              <a:chExt cx="2280181" cy="714375"/>
            </a:xfrm>
          </p:grpSpPr>
          <p:sp>
            <p:nvSpPr>
              <p:cNvPr id="52" name="四角形: 角を丸くする 51">
                <a:extLst>
                  <a:ext uri="{FF2B5EF4-FFF2-40B4-BE49-F238E27FC236}">
                    <a16:creationId xmlns:a16="http://schemas.microsoft.com/office/drawing/2014/main" id="{DDE8912C-4490-4143-9EFC-25F15E0164AB}"/>
                  </a:ext>
                </a:extLst>
              </p:cNvPr>
              <p:cNvSpPr/>
              <p:nvPr/>
            </p:nvSpPr>
            <p:spPr>
              <a:xfrm>
                <a:off x="142875" y="3009900"/>
                <a:ext cx="2280181" cy="71437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kumimoji="1" lang="en-US" altLang="ja-JP" sz="800"/>
                  <a:t>Stage</a:t>
                </a:r>
                <a:r>
                  <a:rPr kumimoji="1" lang="ja-JP" altLang="en-US" sz="800"/>
                  <a:t> </a:t>
                </a:r>
                <a:r>
                  <a:rPr kumimoji="1" lang="en-US" altLang="ja-JP" sz="800"/>
                  <a:t>1</a:t>
                </a:r>
              </a:p>
              <a:p>
                <a:pPr algn="l"/>
                <a:r>
                  <a:rPr kumimoji="1" lang="ja-JP" altLang="en-US" sz="800"/>
                  <a:t>　</a:t>
                </a:r>
                <a:r>
                  <a:rPr kumimoji="1" lang="ja-JP" altLang="en-US" sz="1000" b="1"/>
                  <a:t>大怪獣東京に現る！</a:t>
                </a:r>
                <a:endParaRPr kumimoji="1" lang="ja-JP" altLang="en-US" sz="800" b="1"/>
              </a:p>
            </p:txBody>
          </p:sp>
          <p:sp>
            <p:nvSpPr>
              <p:cNvPr id="53" name="テキスト ボックス 356">
                <a:extLst>
                  <a:ext uri="{FF2B5EF4-FFF2-40B4-BE49-F238E27FC236}">
                    <a16:creationId xmlns:a16="http://schemas.microsoft.com/office/drawing/2014/main" id="{2B8C8417-39AD-440A-9C9A-CED82F4C5741}"/>
                  </a:ext>
                </a:extLst>
              </p:cNvPr>
              <p:cNvSpPr txBox="1"/>
              <p:nvPr/>
            </p:nvSpPr>
            <p:spPr>
              <a:xfrm>
                <a:off x="1903600" y="3076813"/>
                <a:ext cx="428625" cy="150309"/>
              </a:xfrm>
              <a:prstGeom prst="rect">
                <a:avLst/>
              </a:prstGeom>
              <a:noFill/>
              <a:ln w="9525" cmpd="sng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none" rtlCol="0" anchor="ctr"/>
              <a:lstStyle>
                <a:lvl1pPr marL="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kumimoji="1" lang="ja-JP" altLang="en-US" sz="800">
                    <a:solidFill>
                      <a:schemeClr val="bg1"/>
                    </a:solidFill>
                  </a:rPr>
                  <a:t>　　作戦進捗：　</a:t>
                </a:r>
                <a:r>
                  <a:rPr kumimoji="1" lang="en-US" altLang="ja-JP" sz="800">
                    <a:solidFill>
                      <a:schemeClr val="bg1"/>
                    </a:solidFill>
                  </a:rPr>
                  <a:t>50%</a:t>
                </a:r>
                <a:endParaRPr kumimoji="1" lang="ja-JP" altLang="en-US" sz="80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C5BCAE58-50D9-4D4A-9D69-513D8EE711F5}"/>
                  </a:ext>
                </a:extLst>
              </p:cNvPr>
              <p:cNvGrpSpPr/>
              <p:nvPr/>
            </p:nvGrpSpPr>
            <p:grpSpPr>
              <a:xfrm>
                <a:off x="422807" y="3448747"/>
                <a:ext cx="630980" cy="147522"/>
                <a:chOff x="422807" y="3448747"/>
                <a:chExt cx="937848" cy="219809"/>
              </a:xfrm>
            </p:grpSpPr>
            <p:pic>
              <p:nvPicPr>
                <p:cNvPr id="55" name="図 54">
                  <a:extLst>
                    <a:ext uri="{FF2B5EF4-FFF2-40B4-BE49-F238E27FC236}">
                      <a16:creationId xmlns:a16="http://schemas.microsoft.com/office/drawing/2014/main" id="{BBF6A426-4ACE-48C5-AFA0-0222219EB40E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2807" y="3448747"/>
                  <a:ext cx="219808" cy="219808"/>
                </a:xfrm>
                <a:prstGeom prst="rect">
                  <a:avLst/>
                </a:prstGeom>
              </p:spPr>
            </p:pic>
            <p:pic>
              <p:nvPicPr>
                <p:cNvPr id="56" name="図 55">
                  <a:extLst>
                    <a:ext uri="{FF2B5EF4-FFF2-40B4-BE49-F238E27FC236}">
                      <a16:creationId xmlns:a16="http://schemas.microsoft.com/office/drawing/2014/main" id="{D62E1543-1A76-4EF0-98CE-D25630420036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7269" y="3448748"/>
                  <a:ext cx="219808" cy="219808"/>
                </a:xfrm>
                <a:prstGeom prst="rect">
                  <a:avLst/>
                </a:prstGeom>
              </p:spPr>
            </p:pic>
            <p:pic>
              <p:nvPicPr>
                <p:cNvPr id="57" name="図 56">
                  <a:extLst>
                    <a:ext uri="{FF2B5EF4-FFF2-40B4-BE49-F238E27FC236}">
                      <a16:creationId xmlns:a16="http://schemas.microsoft.com/office/drawing/2014/main" id="{BAFAA740-D727-40EA-8BCB-8664BF68BBA7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99059" y="3448748"/>
                  <a:ext cx="219808" cy="219808"/>
                </a:xfrm>
                <a:prstGeom prst="rect">
                  <a:avLst/>
                </a:prstGeom>
              </p:spPr>
            </p:pic>
            <p:pic>
              <p:nvPicPr>
                <p:cNvPr id="58" name="図 57">
                  <a:extLst>
                    <a:ext uri="{FF2B5EF4-FFF2-40B4-BE49-F238E27FC236}">
                      <a16:creationId xmlns:a16="http://schemas.microsoft.com/office/drawing/2014/main" id="{4F43D60B-178B-4A93-9958-A01547B1A7B9}"/>
                    </a:ext>
                  </a:extLst>
                </p:cNvPr>
                <p:cNvPicPr preferRelativeResize="0">
                  <a:picLocks noChangeAspect="1"/>
                </p:cNvPicPr>
                <p:nvPr/>
              </p:nvPicPr>
              <p:blipFill>
                <a:blip r:embed="rId4" cstate="print"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40847" y="3448748"/>
                  <a:ext cx="219808" cy="219808"/>
                </a:xfrm>
                <a:prstGeom prst="rect">
                  <a:avLst/>
                </a:prstGeom>
              </p:spPr>
            </p:pic>
          </p:grpSp>
        </p:grpSp>
        <p:sp>
          <p:nvSpPr>
            <p:cNvPr id="48" name="四角形: 角を丸くする 47">
              <a:extLst>
                <a:ext uri="{FF2B5EF4-FFF2-40B4-BE49-F238E27FC236}">
                  <a16:creationId xmlns:a16="http://schemas.microsoft.com/office/drawing/2014/main" id="{C57A449C-7EFB-40BD-B4A4-423F3601AADE}"/>
                </a:ext>
              </a:extLst>
            </p:cNvPr>
            <p:cNvSpPr/>
            <p:nvPr/>
          </p:nvSpPr>
          <p:spPr>
            <a:xfrm>
              <a:off x="2428875" y="1000126"/>
              <a:ext cx="73270" cy="3077307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49" name="四角形: 角を丸くする 48">
              <a:extLst>
                <a:ext uri="{FF2B5EF4-FFF2-40B4-BE49-F238E27FC236}">
                  <a16:creationId xmlns:a16="http://schemas.microsoft.com/office/drawing/2014/main" id="{E2C46623-1335-47F7-B4E6-BA149738801D}"/>
                </a:ext>
              </a:extLst>
            </p:cNvPr>
            <p:cNvSpPr/>
            <p:nvPr/>
          </p:nvSpPr>
          <p:spPr>
            <a:xfrm>
              <a:off x="2428875" y="1000125"/>
              <a:ext cx="73270" cy="961658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kumimoji="1" lang="ja-JP" altLang="en-US" sz="1100"/>
            </a:p>
          </p:txBody>
        </p:sp>
        <p:sp>
          <p:nvSpPr>
            <p:cNvPr id="50" name="四角形: 角を丸くする 49">
              <a:extLst>
                <a:ext uri="{FF2B5EF4-FFF2-40B4-BE49-F238E27FC236}">
                  <a16:creationId xmlns:a16="http://schemas.microsoft.com/office/drawing/2014/main" id="{B706AEB2-6B19-4BFC-ABE3-9DF99C486ECD}"/>
                </a:ext>
              </a:extLst>
            </p:cNvPr>
            <p:cNvSpPr/>
            <p:nvPr/>
          </p:nvSpPr>
          <p:spPr>
            <a:xfrm>
              <a:off x="142874" y="923925"/>
              <a:ext cx="1000126" cy="21431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ja-JP" altLang="en-US" sz="700"/>
                <a:t>ストーリー</a:t>
              </a:r>
              <a:endParaRPr kumimoji="1" lang="en-US" altLang="ja-JP" sz="700"/>
            </a:p>
          </p:txBody>
        </p:sp>
        <p:sp>
          <p:nvSpPr>
            <p:cNvPr id="51" name="四角形: 角を丸くする 50">
              <a:extLst>
                <a:ext uri="{FF2B5EF4-FFF2-40B4-BE49-F238E27FC236}">
                  <a16:creationId xmlns:a16="http://schemas.microsoft.com/office/drawing/2014/main" id="{ADC6906B-3996-4B45-ABD3-612C63429091}"/>
                </a:ext>
              </a:extLst>
            </p:cNvPr>
            <p:cNvSpPr/>
            <p:nvPr/>
          </p:nvSpPr>
          <p:spPr>
            <a:xfrm>
              <a:off x="1285874" y="923925"/>
              <a:ext cx="1000126" cy="21431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ja-JP" altLang="en-US" sz="700"/>
                <a:t>フリー</a:t>
              </a:r>
              <a:endParaRPr kumimoji="1" lang="en-US" altLang="ja-JP" sz="700"/>
            </a:p>
          </p:txBody>
        </p:sp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C563C622-0F62-4948-8C8F-EABC96E7C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6775" y="1372769"/>
            <a:ext cx="2454715" cy="4362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テキスト ボックス 80">
            <a:extLst>
              <a:ext uri="{FF2B5EF4-FFF2-40B4-BE49-F238E27FC236}">
                <a16:creationId xmlns:a16="http://schemas.microsoft.com/office/drawing/2014/main" id="{A5D2FF59-CF89-4BA8-B3AA-1CFDA3D636E8}"/>
              </a:ext>
            </a:extLst>
          </p:cNvPr>
          <p:cNvSpPr txBox="1"/>
          <p:nvPr/>
        </p:nvSpPr>
        <p:spPr>
          <a:xfrm>
            <a:off x="3896655" y="1003436"/>
            <a:ext cx="2644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イベント</a:t>
            </a:r>
            <a:r>
              <a:rPr kumimoji="1" lang="en-US" altLang="ja-JP"/>
              <a:t>TOP</a:t>
            </a:r>
            <a:endParaRPr kumimoji="1" lang="ja-JP" altLang="en-US"/>
          </a:p>
        </p:txBody>
      </p:sp>
      <p:sp>
        <p:nvSpPr>
          <p:cNvPr id="89" name="四角形: 角を丸くする 88">
            <a:extLst>
              <a:ext uri="{FF2B5EF4-FFF2-40B4-BE49-F238E27FC236}">
                <a16:creationId xmlns:a16="http://schemas.microsoft.com/office/drawing/2014/main" id="{B84E00CB-00D1-4725-A5EA-60E2DB270B8A}"/>
              </a:ext>
            </a:extLst>
          </p:cNvPr>
          <p:cNvSpPr/>
          <p:nvPr/>
        </p:nvSpPr>
        <p:spPr>
          <a:xfrm>
            <a:off x="3955600" y="4291466"/>
            <a:ext cx="2220711" cy="5135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92" name="四角形: 角を丸くする 91">
            <a:extLst>
              <a:ext uri="{FF2B5EF4-FFF2-40B4-BE49-F238E27FC236}">
                <a16:creationId xmlns:a16="http://schemas.microsoft.com/office/drawing/2014/main" id="{F5270D29-AA2C-4CEA-9BEF-64EE7D01827A}"/>
              </a:ext>
            </a:extLst>
          </p:cNvPr>
          <p:cNvSpPr/>
          <p:nvPr/>
        </p:nvSpPr>
        <p:spPr>
          <a:xfrm>
            <a:off x="4684681" y="2318982"/>
            <a:ext cx="928719" cy="3051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/>
              <a:t>イベント</a:t>
            </a:r>
            <a:endParaRPr kumimoji="1" lang="ja-JP" altLang="en-US" sz="1200"/>
          </a:p>
        </p:txBody>
      </p:sp>
      <p:sp>
        <p:nvSpPr>
          <p:cNvPr id="94" name="四角形: 角を丸くする 93">
            <a:extLst>
              <a:ext uri="{FF2B5EF4-FFF2-40B4-BE49-F238E27FC236}">
                <a16:creationId xmlns:a16="http://schemas.microsoft.com/office/drawing/2014/main" id="{FD924571-2B02-46A3-9DC4-142269EBFE59}"/>
              </a:ext>
            </a:extLst>
          </p:cNvPr>
          <p:cNvSpPr/>
          <p:nvPr/>
        </p:nvSpPr>
        <p:spPr>
          <a:xfrm>
            <a:off x="6628302" y="1960732"/>
            <a:ext cx="686211" cy="2126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/>
              <a:t>詳細</a:t>
            </a:r>
            <a:endParaRPr kumimoji="1" lang="ja-JP" altLang="en-US" sz="1200"/>
          </a:p>
        </p:txBody>
      </p:sp>
      <p:sp>
        <p:nvSpPr>
          <p:cNvPr id="96" name="四角形: 角を丸くする 95">
            <a:extLst>
              <a:ext uri="{FF2B5EF4-FFF2-40B4-BE49-F238E27FC236}">
                <a16:creationId xmlns:a16="http://schemas.microsoft.com/office/drawing/2014/main" id="{9C7076CC-5A0A-4585-8D8C-1919E6D33247}"/>
              </a:ext>
            </a:extLst>
          </p:cNvPr>
          <p:cNvSpPr/>
          <p:nvPr/>
        </p:nvSpPr>
        <p:spPr>
          <a:xfrm>
            <a:off x="6681498" y="4984708"/>
            <a:ext cx="766617" cy="3051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/>
              <a:t>交換所</a:t>
            </a: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B0292B7B-B51C-D642-AF12-C97AE934A5A1}"/>
              </a:ext>
            </a:extLst>
          </p:cNvPr>
          <p:cNvSpPr/>
          <p:nvPr/>
        </p:nvSpPr>
        <p:spPr>
          <a:xfrm>
            <a:off x="3995774" y="2626546"/>
            <a:ext cx="2373281" cy="2643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5" name="角丸四角形 114">
            <a:extLst>
              <a:ext uri="{FF2B5EF4-FFF2-40B4-BE49-F238E27FC236}">
                <a16:creationId xmlns:a16="http://schemas.microsoft.com/office/drawing/2014/main" id="{3901D81F-96BB-7443-A261-BE9417177F2F}"/>
              </a:ext>
            </a:extLst>
          </p:cNvPr>
          <p:cNvSpPr/>
          <p:nvPr/>
        </p:nvSpPr>
        <p:spPr>
          <a:xfrm>
            <a:off x="4017052" y="2720863"/>
            <a:ext cx="2348329" cy="246555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[</a:t>
            </a:r>
            <a:r>
              <a:rPr kumimoji="1" lang="ja-JP" altLang="en-US"/>
              <a:t>イベントタイトル</a:t>
            </a:r>
            <a:r>
              <a:rPr kumimoji="1" lang="en-US" altLang="ja-JP" dirty="0"/>
              <a:t>]</a:t>
            </a:r>
            <a:endParaRPr lang="en-US" altLang="ja-JP" dirty="0"/>
          </a:p>
          <a:p>
            <a:pPr algn="ctr"/>
            <a:r>
              <a:rPr kumimoji="1" lang="ja-JP" altLang="en-US" sz="900"/>
              <a:t>開催期間</a:t>
            </a:r>
            <a:r>
              <a:rPr lang="ja-JP" altLang="en-US" sz="900" dirty="0"/>
              <a:t> </a:t>
            </a:r>
            <a:r>
              <a:rPr kumimoji="1" lang="en-US" altLang="ja-JP" sz="900" dirty="0"/>
              <a:t>MM:DD:HH</a:t>
            </a:r>
            <a:r>
              <a:rPr kumimoji="1" lang="ja-JP" altLang="en-US" sz="900"/>
              <a:t> まで</a:t>
            </a:r>
            <a:endParaRPr kumimoji="1" lang="en-US" altLang="ja-JP" sz="900" dirty="0"/>
          </a:p>
          <a:p>
            <a:pPr algn="ctr"/>
            <a:endParaRPr lang="en-US" altLang="ja-JP" sz="1000" dirty="0"/>
          </a:p>
          <a:p>
            <a:pPr algn="ctr"/>
            <a:r>
              <a:rPr lang="ja-JP" altLang="en-US" sz="2800">
                <a:latin typeface="Hiragino Mincho Pro W3" panose="02020300000000000000" pitchFamily="18" charset="-128"/>
                <a:ea typeface="Hiragino Mincho Pro W3" panose="02020300000000000000" pitchFamily="18" charset="-128"/>
              </a:rPr>
              <a:t>強そうな絵</a:t>
            </a:r>
            <a:endParaRPr lang="en-US" altLang="ja-JP" sz="2800" dirty="0">
              <a:latin typeface="Hiragino Mincho Pro W3" panose="02020300000000000000" pitchFamily="18" charset="-128"/>
              <a:ea typeface="Hiragino Mincho Pro W3" panose="02020300000000000000" pitchFamily="18" charset="-128"/>
            </a:endParaRPr>
          </a:p>
          <a:p>
            <a:pPr algn="ctr"/>
            <a:endParaRPr lang="en-US" altLang="ja-JP" sz="700" dirty="0"/>
          </a:p>
          <a:p>
            <a:pPr algn="ctr"/>
            <a:r>
              <a:rPr kumimoji="1" lang="ja-JP" altLang="en-US" sz="1200"/>
              <a:t>ど</a:t>
            </a:r>
            <a:r>
              <a:rPr kumimoji="1" lang="ja-JP" altLang="en-US" sz="1100"/>
              <a:t>ういうイベントです！</a:t>
            </a:r>
            <a:endParaRPr kumimoji="1" lang="en-US" altLang="ja-JP" sz="1100" dirty="0"/>
          </a:p>
          <a:p>
            <a:pPr algn="ctr"/>
            <a:r>
              <a:rPr kumimoji="1" lang="ja-JP" altLang="en-US" sz="1100"/>
              <a:t>遊びたくなる文！敵の強襲！</a:t>
            </a:r>
            <a:endParaRPr kumimoji="1" lang="en-US" altLang="ja-JP" sz="1100" dirty="0"/>
          </a:p>
          <a:p>
            <a:pPr algn="ctr"/>
            <a:r>
              <a:rPr kumimoji="1" lang="ja-JP" altLang="en-US" sz="1100"/>
              <a:t>強くなる分！夢の報酬！</a:t>
            </a:r>
            <a:endParaRPr kumimoji="1" lang="en-US" altLang="ja-JP" dirty="0"/>
          </a:p>
          <a:p>
            <a:pPr algn="ctr"/>
            <a:endParaRPr lang="en-US" altLang="ja-JP" dirty="0"/>
          </a:p>
          <a:p>
            <a:pPr algn="ctr"/>
            <a:endParaRPr kumimoji="1" lang="en-US" altLang="ja-JP" dirty="0"/>
          </a:p>
        </p:txBody>
      </p:sp>
      <p:sp>
        <p:nvSpPr>
          <p:cNvPr id="88" name="四角形: 角を丸くする 87">
            <a:extLst>
              <a:ext uri="{FF2B5EF4-FFF2-40B4-BE49-F238E27FC236}">
                <a16:creationId xmlns:a16="http://schemas.microsoft.com/office/drawing/2014/main" id="{0CAB82A5-F380-4D61-9C34-83743A0060A6}"/>
              </a:ext>
            </a:extLst>
          </p:cNvPr>
          <p:cNvSpPr/>
          <p:nvPr/>
        </p:nvSpPr>
        <p:spPr>
          <a:xfrm>
            <a:off x="4070539" y="2636986"/>
            <a:ext cx="614142" cy="2964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/>
              <a:t>詳細</a:t>
            </a:r>
            <a:endParaRPr kumimoji="1" lang="ja-JP" altLang="en-US" sz="1200"/>
          </a:p>
        </p:txBody>
      </p:sp>
      <p:sp>
        <p:nvSpPr>
          <p:cNvPr id="90" name="四角形: 角を丸くする 89">
            <a:extLst>
              <a:ext uri="{FF2B5EF4-FFF2-40B4-BE49-F238E27FC236}">
                <a16:creationId xmlns:a16="http://schemas.microsoft.com/office/drawing/2014/main" id="{38F06024-E75C-4636-8DB5-7DF47E31A2B8}"/>
              </a:ext>
            </a:extLst>
          </p:cNvPr>
          <p:cNvSpPr/>
          <p:nvPr/>
        </p:nvSpPr>
        <p:spPr>
          <a:xfrm>
            <a:off x="4172415" y="4812252"/>
            <a:ext cx="814675" cy="306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/>
              <a:t>交換所</a:t>
            </a:r>
          </a:p>
        </p:txBody>
      </p:sp>
      <p:sp>
        <p:nvSpPr>
          <p:cNvPr id="119" name="四角形: 角を丸くする 89">
            <a:extLst>
              <a:ext uri="{FF2B5EF4-FFF2-40B4-BE49-F238E27FC236}">
                <a16:creationId xmlns:a16="http://schemas.microsoft.com/office/drawing/2014/main" id="{C2411AC3-F526-1643-A1E6-4DE0F23F3F5B}"/>
              </a:ext>
            </a:extLst>
          </p:cNvPr>
          <p:cNvSpPr/>
          <p:nvPr/>
        </p:nvSpPr>
        <p:spPr>
          <a:xfrm>
            <a:off x="5397125" y="4822527"/>
            <a:ext cx="814675" cy="306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100"/>
              <a:t>クエスト</a:t>
            </a:r>
            <a:r>
              <a:rPr lang="ja-JP" altLang="en-US" sz="1100"/>
              <a:t>へ</a:t>
            </a:r>
            <a:endParaRPr kumimoji="1" lang="ja-JP" altLang="en-US" sz="1100"/>
          </a:p>
        </p:txBody>
      </p:sp>
      <p:sp>
        <p:nvSpPr>
          <p:cNvPr id="116" name="テキスト ボックス 115">
            <a:extLst>
              <a:ext uri="{FF2B5EF4-FFF2-40B4-BE49-F238E27FC236}">
                <a16:creationId xmlns:a16="http://schemas.microsoft.com/office/drawing/2014/main" id="{5056CF87-3084-004F-81AC-BBE0B3C06F70}"/>
              </a:ext>
            </a:extLst>
          </p:cNvPr>
          <p:cNvSpPr txBox="1"/>
          <p:nvPr/>
        </p:nvSpPr>
        <p:spPr>
          <a:xfrm>
            <a:off x="4063135" y="4610373"/>
            <a:ext cx="21718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900">
                <a:solidFill>
                  <a:schemeClr val="bg1"/>
                </a:solidFill>
              </a:rPr>
              <a:t>所持 </a:t>
            </a:r>
            <a:r>
              <a:rPr lang="en-US" altLang="ja-JP" sz="900" dirty="0">
                <a:solidFill>
                  <a:schemeClr val="bg1"/>
                </a:solidFill>
              </a:rPr>
              <a:t>999,999,999pt</a:t>
            </a:r>
            <a:endParaRPr kumimoji="1" lang="ja-JP" altLang="en-US" sz="900">
              <a:solidFill>
                <a:schemeClr val="bg1"/>
              </a:solidFill>
            </a:endParaRPr>
          </a:p>
        </p:txBody>
      </p:sp>
      <p:sp>
        <p:nvSpPr>
          <p:cNvPr id="121" name="テキスト ボックス 120">
            <a:extLst>
              <a:ext uri="{FF2B5EF4-FFF2-40B4-BE49-F238E27FC236}">
                <a16:creationId xmlns:a16="http://schemas.microsoft.com/office/drawing/2014/main" id="{355FFB11-64BA-8C48-8DD0-5A9526B62094}"/>
              </a:ext>
            </a:extLst>
          </p:cNvPr>
          <p:cNvSpPr txBox="1"/>
          <p:nvPr/>
        </p:nvSpPr>
        <p:spPr>
          <a:xfrm>
            <a:off x="7434683" y="5036907"/>
            <a:ext cx="1385430" cy="25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>
                <a:solidFill>
                  <a:schemeClr val="bg1"/>
                </a:solidFill>
              </a:rPr>
              <a:t>所持 </a:t>
            </a:r>
            <a:r>
              <a:rPr lang="en-US" altLang="ja-JP" sz="1000" dirty="0">
                <a:solidFill>
                  <a:schemeClr val="bg1"/>
                </a:solidFill>
              </a:rPr>
              <a:t>999,999,999pt</a:t>
            </a:r>
            <a:endParaRPr kumimoji="1" lang="ja-JP" altLang="en-US" sz="1000">
              <a:solidFill>
                <a:schemeClr val="bg1"/>
              </a:solidFill>
            </a:endParaRPr>
          </a:p>
        </p:txBody>
      </p:sp>
      <p:sp>
        <p:nvSpPr>
          <p:cNvPr id="130" name="右矢印 129">
            <a:extLst>
              <a:ext uri="{FF2B5EF4-FFF2-40B4-BE49-F238E27FC236}">
                <a16:creationId xmlns:a16="http://schemas.microsoft.com/office/drawing/2014/main" id="{F7D9C8D8-FDB8-2C42-BFDB-92FA733F37EC}"/>
              </a:ext>
            </a:extLst>
          </p:cNvPr>
          <p:cNvSpPr/>
          <p:nvPr/>
        </p:nvSpPr>
        <p:spPr>
          <a:xfrm rot="9908213">
            <a:off x="3147468" y="3928929"/>
            <a:ext cx="1122257" cy="72507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25" name="テキスト ボックス 1024">
            <a:extLst>
              <a:ext uri="{FF2B5EF4-FFF2-40B4-BE49-F238E27FC236}">
                <a16:creationId xmlns:a16="http://schemas.microsoft.com/office/drawing/2014/main" id="{47740401-2219-914C-B4F2-236C469244EC}"/>
              </a:ext>
            </a:extLst>
          </p:cNvPr>
          <p:cNvSpPr txBox="1"/>
          <p:nvPr/>
        </p:nvSpPr>
        <p:spPr>
          <a:xfrm>
            <a:off x="496337" y="3941781"/>
            <a:ext cx="24344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100" dirty="0"/>
              <a:t>※</a:t>
            </a:r>
            <a:r>
              <a:rPr lang="ja-JP" altLang="en-US" sz="1100"/>
              <a:t> </a:t>
            </a:r>
            <a:r>
              <a:rPr kumimoji="1" lang="ja-JP" altLang="en-US" sz="1100"/>
              <a:t>イメージ</a:t>
            </a:r>
          </a:p>
        </p:txBody>
      </p:sp>
    </p:spTree>
    <p:extLst>
      <p:ext uri="{BB962C8B-B14F-4D97-AF65-F5344CB8AC3E}">
        <p14:creationId xmlns:p14="http://schemas.microsoft.com/office/powerpoint/2010/main" val="1823106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フッター プレースホルダー 68">
            <a:extLst>
              <a:ext uri="{FF2B5EF4-FFF2-40B4-BE49-F238E27FC236}">
                <a16:creationId xmlns:a16="http://schemas.microsoft.com/office/drawing/2014/main" id="{9C8F2F5C-DF1D-4397-9268-B1637005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4"/>
            <a:ext cx="3086100" cy="365125"/>
          </a:xfrm>
        </p:spPr>
        <p:txBody>
          <a:bodyPr/>
          <a:lstStyle/>
          <a:p>
            <a:pPr algn="l"/>
            <a:r>
              <a:rPr kumimoji="1" lang="en-US" altLang="ja-JP">
                <a:solidFill>
                  <a:srgbClr val="FF0000"/>
                </a:solidFill>
                <a:latin typeface="Bahnschrift Condensed" panose="020B0502040204020203" pitchFamily="34" charset="0"/>
              </a:rPr>
              <a:t>CONFIDENTIAL</a:t>
            </a:r>
            <a:endParaRPr kumimoji="1" lang="ja-JP" altLang="en-US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64E073D-D7F0-4AE3-8F99-5405962573ED}"/>
              </a:ext>
            </a:extLst>
          </p:cNvPr>
          <p:cNvSpPr txBox="1"/>
          <p:nvPr/>
        </p:nvSpPr>
        <p:spPr>
          <a:xfrm>
            <a:off x="17674" y="108237"/>
            <a:ext cx="2335896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ja-JP" altLang="en-US" sz="1400" b="1">
                <a:latin typeface="メイリオ"/>
                <a:ea typeface="メイリオ"/>
              </a:rPr>
              <a:t>■</a:t>
            </a:r>
            <a:r>
              <a:rPr lang="ja-JP" altLang="en-US" sz="1400" b="1">
                <a:latin typeface="メイリオ"/>
                <a:ea typeface="メイリオ"/>
              </a:rPr>
              <a:t>イベント</a:t>
            </a:r>
            <a:r>
              <a:rPr lang="ja-JP" sz="1400" b="1">
                <a:latin typeface="Meiryo"/>
                <a:ea typeface="Meiryo"/>
              </a:rPr>
              <a:t>(週間)</a:t>
            </a:r>
            <a:r>
              <a:rPr kumimoji="1" lang="ja-JP" altLang="en-US" sz="1400" b="1">
                <a:latin typeface="メイリオ"/>
                <a:ea typeface="メイリオ"/>
              </a:rPr>
              <a:t>画面仕様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AC0AA12-EC19-4093-92B0-D9E3B2D0EB03}"/>
              </a:ext>
            </a:extLst>
          </p:cNvPr>
          <p:cNvSpPr txBox="1"/>
          <p:nvPr/>
        </p:nvSpPr>
        <p:spPr>
          <a:xfrm>
            <a:off x="415419" y="538799"/>
            <a:ext cx="2965877" cy="2746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ja-JP" altLang="en-US" sz="120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● </a:t>
            </a:r>
            <a:r>
              <a:rPr lang="ja-JP" altLang="en-US" sz="120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イベント詳細ウィンドウ</a:t>
            </a:r>
            <a:r>
              <a:rPr lang="en-US" altLang="ja-JP" sz="120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(ID.ew100a)</a:t>
            </a: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お知らせで表示している内容と同様。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イベントの期間、内容、報酬など。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20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● </a:t>
            </a:r>
            <a:r>
              <a:rPr lang="ja-JP" altLang="en-US" sz="120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交換所ウィンドウ</a:t>
            </a:r>
            <a:r>
              <a:rPr lang="en-US" altLang="ja-JP" sz="120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(ID.ew100b)</a:t>
            </a: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交換アイテム一覧の表示。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交換数、残り交換可能数、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所持ポイント、必要ポイント、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交換終了までの期間を表示。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endParaRPr lang="en-US" altLang="ja-JP" sz="1050" b="1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20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● </a:t>
            </a:r>
            <a:r>
              <a:rPr lang="ja-JP" altLang="en-US" sz="120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交換所確認ウィンドウ</a:t>
            </a:r>
            <a:r>
              <a:rPr lang="en-US" altLang="ja-JP" sz="1200" b="1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(ID.ew100c)</a:t>
            </a: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選択したアイテムのアイコンを表示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確認文言とともに、交換数を選択。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使用されるポイント数を動的に表示し、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</a:t>
            </a:r>
            <a:r>
              <a:rPr lang="en-US" altLang="ja-JP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OK</a:t>
            </a:r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ボタンが押されたら交換し、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  <a:p>
            <a:pPr defTabSz="457200"/>
            <a:r>
              <a:rPr lang="ja-JP" altLang="en-US" sz="1050">
                <a:solidFill>
                  <a:prstClr val="black"/>
                </a:solidFill>
                <a:latin typeface="Century Gothic" panose="020F0302020204030204"/>
                <a:ea typeface="メイリオ" panose="020B0604030504040204" pitchFamily="50" charset="-128"/>
              </a:rPr>
              <a:t>　　確認ウィンドウを閉じる。</a:t>
            </a:r>
            <a:endParaRPr lang="en-US" altLang="ja-JP" sz="1050">
              <a:solidFill>
                <a:prstClr val="black"/>
              </a:solidFill>
              <a:latin typeface="Century Gothic" panose="020F0302020204030204"/>
              <a:ea typeface="メイリオ" panose="020B0604030504040204" pitchFamily="50" charset="-128"/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62D0A0C0-624F-45B9-B830-D1D201A70FD3}"/>
              </a:ext>
            </a:extLst>
          </p:cNvPr>
          <p:cNvSpPr txBox="1"/>
          <p:nvPr/>
        </p:nvSpPr>
        <p:spPr>
          <a:xfrm>
            <a:off x="591845" y="846576"/>
            <a:ext cx="184731" cy="553998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endParaRPr lang="en-US" altLang="ja-JP" sz="100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100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100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E22B8FF5-F6C2-44B8-8D8B-3176E2B42AE8}"/>
              </a:ext>
            </a:extLst>
          </p:cNvPr>
          <p:cNvSpPr/>
          <p:nvPr/>
        </p:nvSpPr>
        <p:spPr>
          <a:xfrm>
            <a:off x="3459840" y="631782"/>
            <a:ext cx="2422792" cy="31553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四角形: 角を丸くする 42">
            <a:extLst>
              <a:ext uri="{FF2B5EF4-FFF2-40B4-BE49-F238E27FC236}">
                <a16:creationId xmlns:a16="http://schemas.microsoft.com/office/drawing/2014/main" id="{0E221F79-00DA-4AD3-8257-587A97419E5B}"/>
              </a:ext>
            </a:extLst>
          </p:cNvPr>
          <p:cNvSpPr/>
          <p:nvPr/>
        </p:nvSpPr>
        <p:spPr>
          <a:xfrm>
            <a:off x="6312401" y="675683"/>
            <a:ext cx="2422792" cy="30448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四角形: 角を丸くする 47">
            <a:extLst>
              <a:ext uri="{FF2B5EF4-FFF2-40B4-BE49-F238E27FC236}">
                <a16:creationId xmlns:a16="http://schemas.microsoft.com/office/drawing/2014/main" id="{9EFDB4CB-7E64-4049-93B1-1A2D086588AF}"/>
              </a:ext>
            </a:extLst>
          </p:cNvPr>
          <p:cNvSpPr/>
          <p:nvPr/>
        </p:nvSpPr>
        <p:spPr>
          <a:xfrm>
            <a:off x="6366479" y="994417"/>
            <a:ext cx="2234984" cy="36512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50"/>
              <a:t>交換終了まで</a:t>
            </a:r>
            <a:r>
              <a:rPr lang="en-US" altLang="ja-JP" sz="1050"/>
              <a:t>XX</a:t>
            </a:r>
            <a:r>
              <a:rPr lang="ja-JP" altLang="en-US" sz="1050"/>
              <a:t>日</a:t>
            </a:r>
            <a:endParaRPr kumimoji="1" lang="en-US" altLang="ja-JP" sz="1050"/>
          </a:p>
          <a:p>
            <a:pPr algn="ctr"/>
            <a:r>
              <a:rPr kumimoji="1" lang="ja-JP" altLang="en-US"/>
              <a:t>イベントバナー（小）</a:t>
            </a:r>
          </a:p>
        </p:txBody>
      </p:sp>
      <p:sp>
        <p:nvSpPr>
          <p:cNvPr id="56" name="四角形: 角を丸くする 55">
            <a:extLst>
              <a:ext uri="{FF2B5EF4-FFF2-40B4-BE49-F238E27FC236}">
                <a16:creationId xmlns:a16="http://schemas.microsoft.com/office/drawing/2014/main" id="{7ECD6139-2AC6-4877-B60E-B52751CA343C}"/>
              </a:ext>
            </a:extLst>
          </p:cNvPr>
          <p:cNvSpPr/>
          <p:nvPr/>
        </p:nvSpPr>
        <p:spPr>
          <a:xfrm>
            <a:off x="8623994" y="1649684"/>
            <a:ext cx="61274" cy="1798268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四角形: 角を丸くする 56">
            <a:extLst>
              <a:ext uri="{FF2B5EF4-FFF2-40B4-BE49-F238E27FC236}">
                <a16:creationId xmlns:a16="http://schemas.microsoft.com/office/drawing/2014/main" id="{85B23D87-8218-4D65-A87F-C1F416E19D0C}"/>
              </a:ext>
            </a:extLst>
          </p:cNvPr>
          <p:cNvSpPr/>
          <p:nvPr/>
        </p:nvSpPr>
        <p:spPr>
          <a:xfrm flipV="1">
            <a:off x="8623994" y="1649684"/>
            <a:ext cx="51204" cy="52826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284D60DE-0370-470E-B9F7-BD24790EAE2C}"/>
              </a:ext>
            </a:extLst>
          </p:cNvPr>
          <p:cNvGrpSpPr/>
          <p:nvPr/>
        </p:nvGrpSpPr>
        <p:grpSpPr>
          <a:xfrm>
            <a:off x="6366479" y="2899740"/>
            <a:ext cx="2234984" cy="451032"/>
            <a:chOff x="6366479" y="2899740"/>
            <a:chExt cx="2234984" cy="451032"/>
          </a:xfrm>
        </p:grpSpPr>
        <p:sp>
          <p:nvSpPr>
            <p:cNvPr id="87" name="四角形: 角を丸くする 86">
              <a:extLst>
                <a:ext uri="{FF2B5EF4-FFF2-40B4-BE49-F238E27FC236}">
                  <a16:creationId xmlns:a16="http://schemas.microsoft.com/office/drawing/2014/main" id="{BB8AF2A6-92B2-4F00-B67E-016B1D9DF883}"/>
                </a:ext>
              </a:extLst>
            </p:cNvPr>
            <p:cNvSpPr/>
            <p:nvPr/>
          </p:nvSpPr>
          <p:spPr>
            <a:xfrm>
              <a:off x="6366479" y="2899740"/>
              <a:ext cx="2234984" cy="45103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ja-JP" altLang="en-US" sz="800" b="1">
                  <a:ea typeface="ＭＳ Ｐゴシック"/>
                </a:rPr>
                <a:t>　　　アイテム名　　　　　</a:t>
              </a:r>
              <a:r>
                <a:rPr kumimoji="1" lang="ja-JP" altLang="en-US" sz="600" b="1">
                  <a:solidFill>
                    <a:schemeClr val="tx1"/>
                  </a:solidFill>
                  <a:ea typeface="ＭＳ Ｐゴシック"/>
                </a:rPr>
                <a:t>残り</a:t>
              </a:r>
              <a:r>
                <a:rPr kumimoji="1" lang="ja-JP" altLang="en-US" sz="800" b="1">
                  <a:solidFill>
                    <a:schemeClr val="tx1"/>
                  </a:solidFill>
                  <a:ea typeface="ＭＳ Ｐゴシック"/>
                </a:rPr>
                <a:t> </a:t>
              </a:r>
              <a:r>
                <a:rPr kumimoji="1" lang="ja-JP" altLang="en-US" sz="600" b="1">
                  <a:solidFill>
                    <a:schemeClr val="tx1"/>
                  </a:solidFill>
                  <a:ea typeface="ＭＳ Ｐゴシック"/>
                </a:rPr>
                <a:t>９９９コ</a:t>
              </a:r>
              <a:endParaRPr lang="en-US" altLang="ja-JP" sz="600" b="1">
                <a:solidFill>
                  <a:schemeClr val="tx1"/>
                </a:solidFill>
                <a:ea typeface="ＭＳ Ｐゴシック"/>
                <a:cs typeface="Calibri"/>
              </a:endParaRPr>
            </a:p>
            <a:p>
              <a:endParaRPr lang="en-US" altLang="ja-JP" sz="200" b="1"/>
            </a:p>
            <a:p>
              <a:r>
                <a:rPr kumimoji="1" lang="ja-JP" altLang="en-US" sz="600" b="1">
                  <a:ea typeface="ＭＳ Ｐゴシック"/>
                </a:rPr>
                <a:t>　　</a:t>
              </a:r>
              <a:r>
                <a:rPr kumimoji="1" lang="ja-JP" altLang="en-US" sz="800" b="1">
                  <a:ea typeface="ＭＳ Ｐゴシック"/>
                </a:rPr>
                <a:t>　</a:t>
              </a:r>
              <a:r>
                <a:rPr lang="ja-JP" altLang="en-US" sz="800" b="1">
                  <a:ea typeface="ＭＳ Ｐゴシック"/>
                </a:rPr>
                <a:t>　 </a:t>
              </a:r>
              <a:r>
                <a:rPr kumimoji="1" lang="ja-JP" altLang="en-US" sz="800" b="1">
                  <a:ea typeface="ＭＳ Ｐゴシック"/>
                </a:rPr>
                <a:t>効果効果</a:t>
              </a:r>
              <a:r>
                <a:rPr lang="ja-JP" altLang="en-US" sz="800" b="1">
                  <a:ea typeface="ＭＳ Ｐゴシック"/>
                </a:rPr>
                <a:t>効果効果効果</a:t>
              </a:r>
              <a:endParaRPr lang="en-US" altLang="ja-JP" sz="800" b="1">
                <a:ea typeface="ＭＳ Ｐゴシック"/>
              </a:endParaRPr>
            </a:p>
            <a:p>
              <a:r>
                <a:rPr lang="ja-JP" altLang="en-US" sz="800" b="1">
                  <a:ea typeface="ＭＳ Ｐゴシック"/>
                </a:rPr>
                <a:t>　　　　効果効果効果効果効果</a:t>
              </a:r>
              <a:endParaRPr lang="ja-JP" altLang="en-US" sz="800" b="1">
                <a:ea typeface="ＭＳ Ｐゴシック"/>
                <a:cs typeface="Calibri"/>
              </a:endParaRPr>
            </a:p>
          </p:txBody>
        </p:sp>
        <p:sp>
          <p:nvSpPr>
            <p:cNvPr id="88" name="四角形: 角を丸くする 87">
              <a:extLst>
                <a:ext uri="{FF2B5EF4-FFF2-40B4-BE49-F238E27FC236}">
                  <a16:creationId xmlns:a16="http://schemas.microsoft.com/office/drawing/2014/main" id="{71E178B1-23C5-45C4-B2F9-1ACE2410E0A8}"/>
                </a:ext>
              </a:extLst>
            </p:cNvPr>
            <p:cNvSpPr/>
            <p:nvPr/>
          </p:nvSpPr>
          <p:spPr>
            <a:xfrm>
              <a:off x="6414298" y="2954954"/>
              <a:ext cx="368761" cy="36876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600"/>
                <a:t>アイ</a:t>
              </a:r>
              <a:endParaRPr kumimoji="1" lang="en-US" altLang="ja-JP" sz="600"/>
            </a:p>
            <a:p>
              <a:pPr algn="ctr"/>
              <a:r>
                <a:rPr kumimoji="1" lang="ja-JP" altLang="en-US" sz="600"/>
                <a:t>コン</a:t>
              </a:r>
            </a:p>
          </p:txBody>
        </p:sp>
        <p:sp>
          <p:nvSpPr>
            <p:cNvPr id="89" name="四角形: 角を丸くする 88">
              <a:extLst>
                <a:ext uri="{FF2B5EF4-FFF2-40B4-BE49-F238E27FC236}">
                  <a16:creationId xmlns:a16="http://schemas.microsoft.com/office/drawing/2014/main" id="{667981D2-04D1-4965-A79E-5D27F74FD923}"/>
                </a:ext>
              </a:extLst>
            </p:cNvPr>
            <p:cNvSpPr/>
            <p:nvPr/>
          </p:nvSpPr>
          <p:spPr>
            <a:xfrm>
              <a:off x="8120187" y="3078132"/>
              <a:ext cx="460932" cy="22958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400"/>
                <a:t>３００００ｐｔ</a:t>
              </a:r>
            </a:p>
          </p:txBody>
        </p:sp>
      </p:grpSp>
      <p:sp>
        <p:nvSpPr>
          <p:cNvPr id="91" name="四角形: 角を丸くする 90">
            <a:extLst>
              <a:ext uri="{FF2B5EF4-FFF2-40B4-BE49-F238E27FC236}">
                <a16:creationId xmlns:a16="http://schemas.microsoft.com/office/drawing/2014/main" id="{533EA547-1141-46EC-9CB1-BF283AC6902C}"/>
              </a:ext>
            </a:extLst>
          </p:cNvPr>
          <p:cNvSpPr/>
          <p:nvPr/>
        </p:nvSpPr>
        <p:spPr>
          <a:xfrm>
            <a:off x="3503663" y="795301"/>
            <a:ext cx="2358031" cy="258017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050"/>
              <a:t>イベント終了までｘｘ日</a:t>
            </a:r>
            <a:endParaRPr kumimoji="1" lang="en-US" altLang="ja-JP" sz="1050" dirty="0"/>
          </a:p>
          <a:p>
            <a:pPr algn="ctr"/>
            <a:endParaRPr kumimoji="1" lang="en-US" altLang="ja-JP" dirty="0"/>
          </a:p>
          <a:p>
            <a:pPr algn="ctr"/>
            <a:r>
              <a:rPr kumimoji="1" lang="en-US" altLang="ja-JP" dirty="0"/>
              <a:t>[</a:t>
            </a:r>
            <a:r>
              <a:rPr kumimoji="1" lang="ja-JP" altLang="en-US"/>
              <a:t>イベントバナー</a:t>
            </a:r>
            <a:r>
              <a:rPr kumimoji="1" lang="en-US" altLang="ja-JP" dirty="0"/>
              <a:t>]</a:t>
            </a:r>
          </a:p>
          <a:p>
            <a:pPr algn="ctr"/>
            <a:endParaRPr lang="en-US" altLang="ja-JP" dirty="0"/>
          </a:p>
          <a:p>
            <a:pPr algn="ctr"/>
            <a:r>
              <a:rPr lang="ja-JP" altLang="en-US"/>
              <a:t>遊び方の説明</a:t>
            </a:r>
            <a:endParaRPr lang="en-US" altLang="ja-JP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F4BA3BE-5C6B-4C1D-AD40-D65433527E54}"/>
              </a:ext>
            </a:extLst>
          </p:cNvPr>
          <p:cNvSpPr txBox="1"/>
          <p:nvPr/>
        </p:nvSpPr>
        <p:spPr>
          <a:xfrm>
            <a:off x="3442481" y="334092"/>
            <a:ext cx="2661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イベント詳細ウィンドウ</a:t>
            </a:r>
            <a:endParaRPr kumimoji="1" lang="ja-JP" altLang="en-US"/>
          </a:p>
        </p:txBody>
      </p:sp>
      <p:sp>
        <p:nvSpPr>
          <p:cNvPr id="94" name="テキスト ボックス 93">
            <a:extLst>
              <a:ext uri="{FF2B5EF4-FFF2-40B4-BE49-F238E27FC236}">
                <a16:creationId xmlns:a16="http://schemas.microsoft.com/office/drawing/2014/main" id="{93FE9A24-5E21-4EB0-A22A-A7FBBD7BDC78}"/>
              </a:ext>
            </a:extLst>
          </p:cNvPr>
          <p:cNvSpPr txBox="1"/>
          <p:nvPr/>
        </p:nvSpPr>
        <p:spPr>
          <a:xfrm>
            <a:off x="6288041" y="354133"/>
            <a:ext cx="2055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交換所ウィンドウ</a:t>
            </a:r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7CD66655-6688-0448-8884-62FAC4CC618C}"/>
              </a:ext>
            </a:extLst>
          </p:cNvPr>
          <p:cNvSpPr/>
          <p:nvPr/>
        </p:nvSpPr>
        <p:spPr>
          <a:xfrm>
            <a:off x="4349932" y="3423492"/>
            <a:ext cx="622300" cy="284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/>
              <a:t>閉じる</a:t>
            </a:r>
            <a:endParaRPr kumimoji="1" lang="en-US" altLang="ja-JP" sz="1200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887489FC-4A50-ED46-A01D-D3124D4ADD36}"/>
              </a:ext>
            </a:extLst>
          </p:cNvPr>
          <p:cNvSpPr/>
          <p:nvPr/>
        </p:nvSpPr>
        <p:spPr>
          <a:xfrm>
            <a:off x="7152568" y="3392003"/>
            <a:ext cx="622300" cy="284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/>
              <a:t>閉じる</a:t>
            </a:r>
            <a:endParaRPr kumimoji="1" lang="en-US" altLang="ja-JP" sz="1200"/>
          </a:p>
        </p:txBody>
      </p:sp>
      <p:sp>
        <p:nvSpPr>
          <p:cNvPr id="51" name="四角形: 角を丸くする 42">
            <a:extLst>
              <a:ext uri="{FF2B5EF4-FFF2-40B4-BE49-F238E27FC236}">
                <a16:creationId xmlns:a16="http://schemas.microsoft.com/office/drawing/2014/main" id="{437B4A0D-FBF0-8847-9199-1720685F2E28}"/>
              </a:ext>
            </a:extLst>
          </p:cNvPr>
          <p:cNvSpPr/>
          <p:nvPr/>
        </p:nvSpPr>
        <p:spPr>
          <a:xfrm>
            <a:off x="6835408" y="4040001"/>
            <a:ext cx="1950719" cy="1903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/>
              <a:t>交換しますか？</a:t>
            </a:r>
            <a:br>
              <a:rPr kumimoji="1" lang="en-US" altLang="ja-JP" sz="1400"/>
            </a:br>
            <a:endParaRPr kumimoji="1" lang="en-US" altLang="ja-JP" sz="600"/>
          </a:p>
          <a:p>
            <a:pPr algn="ctr"/>
            <a:r>
              <a:rPr kumimoji="1" lang="ja-JP" altLang="en-US" sz="1400"/>
              <a:t>交換数　</a:t>
            </a:r>
            <a:r>
              <a:rPr kumimoji="1" lang="ja-JP" altLang="en-US" b="1"/>
              <a:t>＜</a:t>
            </a:r>
            <a:r>
              <a:rPr kumimoji="1" lang="ja-JP" altLang="en-US"/>
              <a:t> </a:t>
            </a:r>
            <a:r>
              <a:rPr kumimoji="1" lang="ja-JP" altLang="en-US" sz="1400"/>
              <a:t> ５  </a:t>
            </a:r>
            <a:r>
              <a:rPr kumimoji="1" lang="ja-JP" altLang="en-US"/>
              <a:t>＞</a:t>
            </a:r>
            <a:endParaRPr kumimoji="1" lang="en-US" altLang="ja-JP"/>
          </a:p>
          <a:p>
            <a:pPr algn="ctr"/>
            <a:r>
              <a:rPr kumimoji="1" lang="en-US" altLang="ja-JP" sz="600"/>
              <a:t> </a:t>
            </a:r>
            <a:r>
              <a:rPr lang="en-US" altLang="ja-JP" sz="600"/>
              <a:t> </a:t>
            </a:r>
            <a:endParaRPr kumimoji="1" lang="en-US" altLang="ja-JP" sz="600"/>
          </a:p>
          <a:p>
            <a:pPr algn="ctr"/>
            <a:r>
              <a:rPr kumimoji="1" lang="en-US" altLang="ja-JP" sz="1400"/>
              <a:t>88888pt -&gt; 38888pt</a:t>
            </a: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59E286C2-6605-9846-AE4F-F763762E1C12}"/>
              </a:ext>
            </a:extLst>
          </p:cNvPr>
          <p:cNvSpPr/>
          <p:nvPr/>
        </p:nvSpPr>
        <p:spPr>
          <a:xfrm>
            <a:off x="7188467" y="5437506"/>
            <a:ext cx="622300" cy="284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700"/>
              <a:t>キャンセル</a:t>
            </a:r>
            <a:endParaRPr kumimoji="1" lang="en-US" altLang="ja-JP" sz="700"/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CC846FC0-9577-4E4D-BDA4-B7E26B266246}"/>
              </a:ext>
            </a:extLst>
          </p:cNvPr>
          <p:cNvSpPr/>
          <p:nvPr/>
        </p:nvSpPr>
        <p:spPr>
          <a:xfrm>
            <a:off x="7917932" y="5437506"/>
            <a:ext cx="622300" cy="284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/>
              <a:t>OK</a:t>
            </a:r>
          </a:p>
        </p:txBody>
      </p:sp>
      <p:sp>
        <p:nvSpPr>
          <p:cNvPr id="55" name="四角形: 角を丸くする 7">
            <a:extLst>
              <a:ext uri="{FF2B5EF4-FFF2-40B4-BE49-F238E27FC236}">
                <a16:creationId xmlns:a16="http://schemas.microsoft.com/office/drawing/2014/main" id="{3DDAF66F-A90A-0D46-89E3-39AE374317E0}"/>
              </a:ext>
            </a:extLst>
          </p:cNvPr>
          <p:cNvSpPr/>
          <p:nvPr/>
        </p:nvSpPr>
        <p:spPr>
          <a:xfrm>
            <a:off x="7626386" y="4147879"/>
            <a:ext cx="368761" cy="3687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600"/>
              <a:t>アイ</a:t>
            </a:r>
            <a:endParaRPr kumimoji="1" lang="en-US" altLang="ja-JP" sz="600"/>
          </a:p>
          <a:p>
            <a:pPr algn="ctr"/>
            <a:r>
              <a:rPr kumimoji="1" lang="ja-JP" altLang="en-US" sz="600"/>
              <a:t>コン</a:t>
            </a: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3414FF0-E772-1B4B-86C3-5B436C50AAFE}"/>
              </a:ext>
            </a:extLst>
          </p:cNvPr>
          <p:cNvSpPr txBox="1"/>
          <p:nvPr/>
        </p:nvSpPr>
        <p:spPr>
          <a:xfrm>
            <a:off x="6267183" y="3748700"/>
            <a:ext cx="2313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交換所確認ウィンドウ</a:t>
            </a:r>
            <a:endParaRPr kumimoji="1" lang="ja-JP" altLang="en-US"/>
          </a:p>
        </p:txBody>
      </p:sp>
      <p:sp>
        <p:nvSpPr>
          <p:cNvPr id="59" name="スライド番号プレースホルダー 69">
            <a:extLst>
              <a:ext uri="{FF2B5EF4-FFF2-40B4-BE49-F238E27FC236}">
                <a16:creationId xmlns:a16="http://schemas.microsoft.com/office/drawing/2014/main" id="{581AB6EA-A17F-4B40-B407-35FA4E0A8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89884" y="6492875"/>
            <a:ext cx="2057400" cy="365125"/>
          </a:xfrm>
        </p:spPr>
        <p:txBody>
          <a:bodyPr/>
          <a:lstStyle/>
          <a:p>
            <a:fld id="{A1D1B427-6BB8-45E6-A1F2-9E04AE67DC91}" type="slidenum">
              <a:rPr kumimoji="1" lang="ja-JP" altLang="en-US" b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6</a:t>
            </a:fld>
            <a:endParaRPr kumimoji="1" lang="ja-JP" altLang="en-US" b="1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1A2A5BA2-39AA-4775-92D6-A89F26FBF231}"/>
              </a:ext>
            </a:extLst>
          </p:cNvPr>
          <p:cNvGrpSpPr/>
          <p:nvPr/>
        </p:nvGrpSpPr>
        <p:grpSpPr>
          <a:xfrm>
            <a:off x="6349029" y="2384954"/>
            <a:ext cx="2234984" cy="451032"/>
            <a:chOff x="6366479" y="2899740"/>
            <a:chExt cx="2234984" cy="451032"/>
          </a:xfrm>
        </p:grpSpPr>
        <p:sp>
          <p:nvSpPr>
            <p:cNvPr id="42" name="四角形: 角を丸くする 41">
              <a:extLst>
                <a:ext uri="{FF2B5EF4-FFF2-40B4-BE49-F238E27FC236}">
                  <a16:creationId xmlns:a16="http://schemas.microsoft.com/office/drawing/2014/main" id="{AFD58265-4356-4046-B8E7-7228C75EC889}"/>
                </a:ext>
              </a:extLst>
            </p:cNvPr>
            <p:cNvSpPr/>
            <p:nvPr/>
          </p:nvSpPr>
          <p:spPr>
            <a:xfrm>
              <a:off x="6366479" y="2899740"/>
              <a:ext cx="2234984" cy="45103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ja-JP" altLang="en-US" sz="800" b="1">
                  <a:ea typeface="ＭＳ Ｐゴシック"/>
                </a:rPr>
                <a:t>　　　アイテム名　　　　　</a:t>
              </a:r>
              <a:r>
                <a:rPr kumimoji="1" lang="ja-JP" altLang="en-US" sz="600" b="1">
                  <a:solidFill>
                    <a:schemeClr val="tx1"/>
                  </a:solidFill>
                  <a:ea typeface="ＭＳ Ｐゴシック"/>
                </a:rPr>
                <a:t>残り</a:t>
              </a:r>
              <a:r>
                <a:rPr kumimoji="1" lang="ja-JP" altLang="en-US" sz="800" b="1">
                  <a:solidFill>
                    <a:schemeClr val="tx1"/>
                  </a:solidFill>
                  <a:ea typeface="ＭＳ Ｐゴシック"/>
                </a:rPr>
                <a:t> </a:t>
              </a:r>
              <a:r>
                <a:rPr kumimoji="1" lang="ja-JP" altLang="en-US" sz="600" b="1">
                  <a:solidFill>
                    <a:schemeClr val="tx1"/>
                  </a:solidFill>
                  <a:ea typeface="ＭＳ Ｐゴシック"/>
                </a:rPr>
                <a:t>９９９コ</a:t>
              </a:r>
              <a:endParaRPr lang="en-US" altLang="ja-JP" sz="600" b="1">
                <a:solidFill>
                  <a:schemeClr val="tx1"/>
                </a:solidFill>
                <a:ea typeface="ＭＳ Ｐゴシック"/>
                <a:cs typeface="Calibri"/>
              </a:endParaRPr>
            </a:p>
            <a:p>
              <a:endParaRPr lang="en-US" altLang="ja-JP" sz="200" b="1"/>
            </a:p>
            <a:p>
              <a:r>
                <a:rPr kumimoji="1" lang="ja-JP" altLang="en-US" sz="600" b="1">
                  <a:ea typeface="ＭＳ Ｐゴシック"/>
                </a:rPr>
                <a:t>　　</a:t>
              </a:r>
              <a:r>
                <a:rPr kumimoji="1" lang="ja-JP" altLang="en-US" sz="800" b="1">
                  <a:ea typeface="ＭＳ Ｐゴシック"/>
                </a:rPr>
                <a:t>　</a:t>
              </a:r>
              <a:r>
                <a:rPr lang="ja-JP" altLang="en-US" sz="800" b="1">
                  <a:ea typeface="ＭＳ Ｐゴシック"/>
                </a:rPr>
                <a:t>　 </a:t>
              </a:r>
              <a:r>
                <a:rPr kumimoji="1" lang="ja-JP" altLang="en-US" sz="800" b="1">
                  <a:ea typeface="ＭＳ Ｐゴシック"/>
                </a:rPr>
                <a:t>効果効果</a:t>
              </a:r>
              <a:r>
                <a:rPr lang="ja-JP" altLang="en-US" sz="800" b="1">
                  <a:ea typeface="ＭＳ Ｐゴシック"/>
                </a:rPr>
                <a:t>効果効果効果</a:t>
              </a:r>
              <a:endParaRPr lang="en-US" altLang="ja-JP" sz="800" b="1">
                <a:ea typeface="ＭＳ Ｐゴシック"/>
              </a:endParaRPr>
            </a:p>
            <a:p>
              <a:r>
                <a:rPr lang="ja-JP" altLang="en-US" sz="800" b="1">
                  <a:ea typeface="ＭＳ Ｐゴシック"/>
                </a:rPr>
                <a:t>　　　　効果効果効果効果効果</a:t>
              </a:r>
              <a:endParaRPr lang="ja-JP" altLang="en-US" sz="800" b="1">
                <a:ea typeface="ＭＳ Ｐゴシック"/>
                <a:cs typeface="Calibri"/>
              </a:endParaRPr>
            </a:p>
          </p:txBody>
        </p:sp>
        <p:sp>
          <p:nvSpPr>
            <p:cNvPr id="44" name="四角形: 角を丸くする 43">
              <a:extLst>
                <a:ext uri="{FF2B5EF4-FFF2-40B4-BE49-F238E27FC236}">
                  <a16:creationId xmlns:a16="http://schemas.microsoft.com/office/drawing/2014/main" id="{689BEAD5-4136-4C2C-A618-3B2539A42EBB}"/>
                </a:ext>
              </a:extLst>
            </p:cNvPr>
            <p:cNvSpPr/>
            <p:nvPr/>
          </p:nvSpPr>
          <p:spPr>
            <a:xfrm>
              <a:off x="6414298" y="2954954"/>
              <a:ext cx="368761" cy="36876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600"/>
                <a:t>アイ</a:t>
              </a:r>
              <a:endParaRPr kumimoji="1" lang="en-US" altLang="ja-JP" sz="600"/>
            </a:p>
            <a:p>
              <a:pPr algn="ctr"/>
              <a:r>
                <a:rPr kumimoji="1" lang="ja-JP" altLang="en-US" sz="600"/>
                <a:t>コン</a:t>
              </a:r>
            </a:p>
          </p:txBody>
        </p:sp>
        <p:sp>
          <p:nvSpPr>
            <p:cNvPr id="45" name="四角形: 角を丸くする 44">
              <a:extLst>
                <a:ext uri="{FF2B5EF4-FFF2-40B4-BE49-F238E27FC236}">
                  <a16:creationId xmlns:a16="http://schemas.microsoft.com/office/drawing/2014/main" id="{348EE232-08AE-4047-9BB1-5C5AA890F595}"/>
                </a:ext>
              </a:extLst>
            </p:cNvPr>
            <p:cNvSpPr/>
            <p:nvPr/>
          </p:nvSpPr>
          <p:spPr>
            <a:xfrm>
              <a:off x="8120187" y="3078132"/>
              <a:ext cx="460932" cy="22958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400"/>
                <a:t>３００００ｐｔ</a:t>
              </a:r>
            </a:p>
          </p:txBody>
        </p: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FDCD8138-07DB-4513-87A9-99ACCCA5FD7D}"/>
              </a:ext>
            </a:extLst>
          </p:cNvPr>
          <p:cNvGrpSpPr/>
          <p:nvPr/>
        </p:nvGrpSpPr>
        <p:grpSpPr>
          <a:xfrm>
            <a:off x="6349029" y="1905068"/>
            <a:ext cx="2234984" cy="451032"/>
            <a:chOff x="6366479" y="2899740"/>
            <a:chExt cx="2234984" cy="451032"/>
          </a:xfrm>
        </p:grpSpPr>
        <p:sp>
          <p:nvSpPr>
            <p:cNvPr id="47" name="四角形: 角を丸くする 46">
              <a:extLst>
                <a:ext uri="{FF2B5EF4-FFF2-40B4-BE49-F238E27FC236}">
                  <a16:creationId xmlns:a16="http://schemas.microsoft.com/office/drawing/2014/main" id="{18377DCA-14FB-4962-9904-80C41EB276CD}"/>
                </a:ext>
              </a:extLst>
            </p:cNvPr>
            <p:cNvSpPr/>
            <p:nvPr/>
          </p:nvSpPr>
          <p:spPr>
            <a:xfrm>
              <a:off x="6366479" y="2899740"/>
              <a:ext cx="2234984" cy="45103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ja-JP" altLang="en-US" sz="800" b="1">
                  <a:ea typeface="ＭＳ Ｐゴシック"/>
                </a:rPr>
                <a:t>　　　アイテム名　　　　　</a:t>
              </a:r>
              <a:r>
                <a:rPr kumimoji="1" lang="ja-JP" altLang="en-US" sz="600" b="1">
                  <a:solidFill>
                    <a:schemeClr val="tx1"/>
                  </a:solidFill>
                  <a:ea typeface="ＭＳ Ｐゴシック"/>
                </a:rPr>
                <a:t>残り</a:t>
              </a:r>
              <a:r>
                <a:rPr kumimoji="1" lang="ja-JP" altLang="en-US" sz="800" b="1">
                  <a:solidFill>
                    <a:schemeClr val="tx1"/>
                  </a:solidFill>
                  <a:ea typeface="ＭＳ Ｐゴシック"/>
                </a:rPr>
                <a:t> </a:t>
              </a:r>
              <a:r>
                <a:rPr kumimoji="1" lang="ja-JP" altLang="en-US" sz="600" b="1">
                  <a:solidFill>
                    <a:schemeClr val="tx1"/>
                  </a:solidFill>
                  <a:ea typeface="ＭＳ Ｐゴシック"/>
                </a:rPr>
                <a:t>９９９コ</a:t>
              </a:r>
              <a:endParaRPr lang="en-US" altLang="ja-JP" sz="600" b="1">
                <a:solidFill>
                  <a:schemeClr val="tx1"/>
                </a:solidFill>
                <a:ea typeface="ＭＳ Ｐゴシック"/>
                <a:cs typeface="Calibri"/>
              </a:endParaRPr>
            </a:p>
            <a:p>
              <a:endParaRPr lang="en-US" altLang="ja-JP" sz="200" b="1"/>
            </a:p>
            <a:p>
              <a:r>
                <a:rPr kumimoji="1" lang="ja-JP" altLang="en-US" sz="600" b="1">
                  <a:ea typeface="ＭＳ Ｐゴシック"/>
                </a:rPr>
                <a:t>　　</a:t>
              </a:r>
              <a:r>
                <a:rPr kumimoji="1" lang="ja-JP" altLang="en-US" sz="800" b="1">
                  <a:ea typeface="ＭＳ Ｐゴシック"/>
                </a:rPr>
                <a:t>　</a:t>
              </a:r>
              <a:r>
                <a:rPr lang="ja-JP" altLang="en-US" sz="800" b="1">
                  <a:ea typeface="ＭＳ Ｐゴシック"/>
                </a:rPr>
                <a:t>　 </a:t>
              </a:r>
              <a:r>
                <a:rPr kumimoji="1" lang="ja-JP" altLang="en-US" sz="800" b="1">
                  <a:ea typeface="ＭＳ Ｐゴシック"/>
                </a:rPr>
                <a:t>効果効果</a:t>
              </a:r>
              <a:r>
                <a:rPr lang="ja-JP" altLang="en-US" sz="800" b="1">
                  <a:ea typeface="ＭＳ Ｐゴシック"/>
                </a:rPr>
                <a:t>効果効果効果</a:t>
              </a:r>
              <a:endParaRPr lang="en-US" altLang="ja-JP" sz="800" b="1">
                <a:ea typeface="ＭＳ Ｐゴシック"/>
              </a:endParaRPr>
            </a:p>
            <a:p>
              <a:r>
                <a:rPr lang="ja-JP" altLang="en-US" sz="800" b="1">
                  <a:ea typeface="ＭＳ Ｐゴシック"/>
                </a:rPr>
                <a:t>　　　　効果効果効果効果効果</a:t>
              </a:r>
              <a:endParaRPr lang="ja-JP" altLang="en-US" sz="800" b="1">
                <a:ea typeface="ＭＳ Ｐゴシック"/>
                <a:cs typeface="Calibri"/>
              </a:endParaRPr>
            </a:p>
          </p:txBody>
        </p:sp>
        <p:sp>
          <p:nvSpPr>
            <p:cNvPr id="61" name="四角形: 角を丸くする 60">
              <a:extLst>
                <a:ext uri="{FF2B5EF4-FFF2-40B4-BE49-F238E27FC236}">
                  <a16:creationId xmlns:a16="http://schemas.microsoft.com/office/drawing/2014/main" id="{208AF308-F55C-4374-B044-EB3D6EB9FAB8}"/>
                </a:ext>
              </a:extLst>
            </p:cNvPr>
            <p:cNvSpPr/>
            <p:nvPr/>
          </p:nvSpPr>
          <p:spPr>
            <a:xfrm>
              <a:off x="6414298" y="2954954"/>
              <a:ext cx="368761" cy="36876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600"/>
                <a:t>アイ</a:t>
              </a:r>
              <a:endParaRPr kumimoji="1" lang="en-US" altLang="ja-JP" sz="600"/>
            </a:p>
            <a:p>
              <a:pPr algn="ctr"/>
              <a:r>
                <a:rPr kumimoji="1" lang="ja-JP" altLang="en-US" sz="600"/>
                <a:t>コン</a:t>
              </a:r>
            </a:p>
          </p:txBody>
        </p:sp>
        <p:sp>
          <p:nvSpPr>
            <p:cNvPr id="62" name="四角形: 角を丸くする 61">
              <a:extLst>
                <a:ext uri="{FF2B5EF4-FFF2-40B4-BE49-F238E27FC236}">
                  <a16:creationId xmlns:a16="http://schemas.microsoft.com/office/drawing/2014/main" id="{6047393E-67C3-4676-A5BA-450C5507BAC4}"/>
                </a:ext>
              </a:extLst>
            </p:cNvPr>
            <p:cNvSpPr/>
            <p:nvPr/>
          </p:nvSpPr>
          <p:spPr>
            <a:xfrm>
              <a:off x="8120187" y="3078132"/>
              <a:ext cx="460932" cy="22958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400"/>
                <a:t>３００００ｐｔ</a:t>
              </a:r>
            </a:p>
          </p:txBody>
        </p:sp>
      </p:grp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22EA3102-124D-4556-8D82-141BE8160CFD}"/>
              </a:ext>
            </a:extLst>
          </p:cNvPr>
          <p:cNvGrpSpPr/>
          <p:nvPr/>
        </p:nvGrpSpPr>
        <p:grpSpPr>
          <a:xfrm>
            <a:off x="6331579" y="1390282"/>
            <a:ext cx="2234984" cy="451032"/>
            <a:chOff x="6366479" y="2899740"/>
            <a:chExt cx="2234984" cy="451032"/>
          </a:xfrm>
        </p:grpSpPr>
        <p:sp>
          <p:nvSpPr>
            <p:cNvPr id="64" name="四角形: 角を丸くする 63">
              <a:extLst>
                <a:ext uri="{FF2B5EF4-FFF2-40B4-BE49-F238E27FC236}">
                  <a16:creationId xmlns:a16="http://schemas.microsoft.com/office/drawing/2014/main" id="{41F5A8DA-E9ED-4BA6-892C-DE9A7C5FAF93}"/>
                </a:ext>
              </a:extLst>
            </p:cNvPr>
            <p:cNvSpPr/>
            <p:nvPr/>
          </p:nvSpPr>
          <p:spPr>
            <a:xfrm>
              <a:off x="6366479" y="2899740"/>
              <a:ext cx="2234984" cy="45103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ja-JP" altLang="en-US" sz="800" b="1">
                  <a:ea typeface="ＭＳ Ｐゴシック"/>
                </a:rPr>
                <a:t>　　　アイテム名　　　　　</a:t>
              </a:r>
              <a:r>
                <a:rPr kumimoji="1" lang="ja-JP" altLang="en-US" sz="600" b="1">
                  <a:solidFill>
                    <a:schemeClr val="tx1"/>
                  </a:solidFill>
                  <a:ea typeface="ＭＳ Ｐゴシック"/>
                </a:rPr>
                <a:t>残り</a:t>
              </a:r>
              <a:r>
                <a:rPr kumimoji="1" lang="ja-JP" altLang="en-US" sz="800" b="1">
                  <a:solidFill>
                    <a:schemeClr val="tx1"/>
                  </a:solidFill>
                  <a:ea typeface="ＭＳ Ｐゴシック"/>
                </a:rPr>
                <a:t> </a:t>
              </a:r>
              <a:r>
                <a:rPr kumimoji="1" lang="ja-JP" altLang="en-US" sz="600" b="1">
                  <a:solidFill>
                    <a:schemeClr val="tx1"/>
                  </a:solidFill>
                  <a:ea typeface="ＭＳ Ｐゴシック"/>
                </a:rPr>
                <a:t>９９９コ</a:t>
              </a:r>
              <a:endParaRPr lang="en-US" altLang="ja-JP" sz="600" b="1">
                <a:solidFill>
                  <a:schemeClr val="tx1"/>
                </a:solidFill>
                <a:ea typeface="ＭＳ Ｐゴシック"/>
                <a:cs typeface="Calibri"/>
              </a:endParaRPr>
            </a:p>
            <a:p>
              <a:endParaRPr lang="en-US" altLang="ja-JP" sz="200" b="1"/>
            </a:p>
            <a:p>
              <a:r>
                <a:rPr kumimoji="1" lang="ja-JP" altLang="en-US" sz="600" b="1">
                  <a:ea typeface="ＭＳ Ｐゴシック"/>
                </a:rPr>
                <a:t>　　</a:t>
              </a:r>
              <a:r>
                <a:rPr kumimoji="1" lang="ja-JP" altLang="en-US" sz="800" b="1">
                  <a:ea typeface="ＭＳ Ｐゴシック"/>
                </a:rPr>
                <a:t>　</a:t>
              </a:r>
              <a:r>
                <a:rPr lang="ja-JP" altLang="en-US" sz="800" b="1">
                  <a:ea typeface="ＭＳ Ｐゴシック"/>
                </a:rPr>
                <a:t>　 </a:t>
              </a:r>
              <a:r>
                <a:rPr kumimoji="1" lang="ja-JP" altLang="en-US" sz="800" b="1">
                  <a:ea typeface="ＭＳ Ｐゴシック"/>
                </a:rPr>
                <a:t>効果効果</a:t>
              </a:r>
              <a:r>
                <a:rPr lang="ja-JP" altLang="en-US" sz="800" b="1">
                  <a:ea typeface="ＭＳ Ｐゴシック"/>
                </a:rPr>
                <a:t>効果効果効果</a:t>
              </a:r>
              <a:endParaRPr lang="en-US" altLang="ja-JP" sz="800" b="1">
                <a:ea typeface="ＭＳ Ｐゴシック"/>
              </a:endParaRPr>
            </a:p>
            <a:p>
              <a:r>
                <a:rPr lang="ja-JP" altLang="en-US" sz="800" b="1">
                  <a:ea typeface="ＭＳ Ｐゴシック"/>
                </a:rPr>
                <a:t>　　　　効果効果効果効果効果</a:t>
              </a:r>
              <a:endParaRPr lang="ja-JP" altLang="en-US" sz="800" b="1">
                <a:ea typeface="ＭＳ Ｐゴシック"/>
                <a:cs typeface="Calibri"/>
              </a:endParaRPr>
            </a:p>
          </p:txBody>
        </p:sp>
        <p:sp>
          <p:nvSpPr>
            <p:cNvPr id="65" name="四角形: 角を丸くする 64">
              <a:extLst>
                <a:ext uri="{FF2B5EF4-FFF2-40B4-BE49-F238E27FC236}">
                  <a16:creationId xmlns:a16="http://schemas.microsoft.com/office/drawing/2014/main" id="{5A8EEFFA-E5DF-4CB5-9691-2F169DFBEBC5}"/>
                </a:ext>
              </a:extLst>
            </p:cNvPr>
            <p:cNvSpPr/>
            <p:nvPr/>
          </p:nvSpPr>
          <p:spPr>
            <a:xfrm>
              <a:off x="6414298" y="2954954"/>
              <a:ext cx="368761" cy="36876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600"/>
                <a:t>アイ</a:t>
              </a:r>
              <a:endParaRPr kumimoji="1" lang="en-US" altLang="ja-JP" sz="600"/>
            </a:p>
            <a:p>
              <a:pPr algn="ctr"/>
              <a:r>
                <a:rPr kumimoji="1" lang="ja-JP" altLang="en-US" sz="600"/>
                <a:t>コン</a:t>
              </a:r>
            </a:p>
          </p:txBody>
        </p:sp>
        <p:sp>
          <p:nvSpPr>
            <p:cNvPr id="66" name="四角形: 角を丸くする 65">
              <a:extLst>
                <a:ext uri="{FF2B5EF4-FFF2-40B4-BE49-F238E27FC236}">
                  <a16:creationId xmlns:a16="http://schemas.microsoft.com/office/drawing/2014/main" id="{9545BBDD-5FF1-4318-B0ED-5CB555E8A47C}"/>
                </a:ext>
              </a:extLst>
            </p:cNvPr>
            <p:cNvSpPr/>
            <p:nvPr/>
          </p:nvSpPr>
          <p:spPr>
            <a:xfrm>
              <a:off x="8120187" y="3078132"/>
              <a:ext cx="460932" cy="22958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400"/>
                <a:t>３００００ｐｔ</a:t>
              </a:r>
            </a:p>
          </p:txBody>
        </p:sp>
      </p:grpSp>
      <p:sp>
        <p:nvSpPr>
          <p:cNvPr id="3" name="円/楕円 2">
            <a:extLst>
              <a:ext uri="{FF2B5EF4-FFF2-40B4-BE49-F238E27FC236}">
                <a16:creationId xmlns:a16="http://schemas.microsoft.com/office/drawing/2014/main" id="{29211278-8EA1-8648-9E29-4C04FB4405BD}"/>
              </a:ext>
            </a:extLst>
          </p:cNvPr>
          <p:cNvSpPr/>
          <p:nvPr/>
        </p:nvSpPr>
        <p:spPr>
          <a:xfrm>
            <a:off x="4239286" y="3141915"/>
            <a:ext cx="110646" cy="110646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円/楕円 51">
            <a:extLst>
              <a:ext uri="{FF2B5EF4-FFF2-40B4-BE49-F238E27FC236}">
                <a16:creationId xmlns:a16="http://schemas.microsoft.com/office/drawing/2014/main" id="{02D6B89B-8350-0D4C-B258-79C47053D59E}"/>
              </a:ext>
            </a:extLst>
          </p:cNvPr>
          <p:cNvSpPr/>
          <p:nvPr/>
        </p:nvSpPr>
        <p:spPr>
          <a:xfrm>
            <a:off x="4511888" y="3141915"/>
            <a:ext cx="110646" cy="1106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円/楕円 57">
            <a:extLst>
              <a:ext uri="{FF2B5EF4-FFF2-40B4-BE49-F238E27FC236}">
                <a16:creationId xmlns:a16="http://schemas.microsoft.com/office/drawing/2014/main" id="{483F0363-8293-8F46-A0E4-4D6AEA7B9B51}"/>
              </a:ext>
            </a:extLst>
          </p:cNvPr>
          <p:cNvSpPr/>
          <p:nvPr/>
        </p:nvSpPr>
        <p:spPr>
          <a:xfrm>
            <a:off x="4784490" y="3141915"/>
            <a:ext cx="110646" cy="1106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" name="円/楕円 66">
            <a:extLst>
              <a:ext uri="{FF2B5EF4-FFF2-40B4-BE49-F238E27FC236}">
                <a16:creationId xmlns:a16="http://schemas.microsoft.com/office/drawing/2014/main" id="{9D0CFE4D-C7DD-D249-9CA1-5E19B1DFC700}"/>
              </a:ext>
            </a:extLst>
          </p:cNvPr>
          <p:cNvSpPr/>
          <p:nvPr/>
        </p:nvSpPr>
        <p:spPr>
          <a:xfrm>
            <a:off x="5057092" y="3141915"/>
            <a:ext cx="110646" cy="1106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フローチャート: 抜出し 3">
            <a:extLst>
              <a:ext uri="{FF2B5EF4-FFF2-40B4-BE49-F238E27FC236}">
                <a16:creationId xmlns:a16="http://schemas.microsoft.com/office/drawing/2014/main" id="{B3556268-AD0B-2340-A07B-127BB29A2990}"/>
              </a:ext>
            </a:extLst>
          </p:cNvPr>
          <p:cNvSpPr/>
          <p:nvPr/>
        </p:nvSpPr>
        <p:spPr>
          <a:xfrm rot="5400000">
            <a:off x="5586001" y="2012599"/>
            <a:ext cx="277402" cy="188928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9" name="図 68">
            <a:extLst>
              <a:ext uri="{FF2B5EF4-FFF2-40B4-BE49-F238E27FC236}">
                <a16:creationId xmlns:a16="http://schemas.microsoft.com/office/drawing/2014/main" id="{8B5C8812-BD8C-2F49-842C-B0B3E3D555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9" b="6905"/>
          <a:stretch/>
        </p:blipFill>
        <p:spPr>
          <a:xfrm>
            <a:off x="3698366" y="3710785"/>
            <a:ext cx="1671545" cy="2865273"/>
          </a:xfrm>
          <a:prstGeom prst="rect">
            <a:avLst/>
          </a:prstGeom>
        </p:spPr>
      </p:pic>
      <p:pic>
        <p:nvPicPr>
          <p:cNvPr id="70" name="図 69">
            <a:extLst>
              <a:ext uri="{FF2B5EF4-FFF2-40B4-BE49-F238E27FC236}">
                <a16:creationId xmlns:a16="http://schemas.microsoft.com/office/drawing/2014/main" id="{75FA6314-34E3-B845-BAC0-E827B985E4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9" b="6905"/>
          <a:stretch/>
        </p:blipFill>
        <p:spPr>
          <a:xfrm>
            <a:off x="2012984" y="3720562"/>
            <a:ext cx="1671545" cy="2865273"/>
          </a:xfrm>
          <a:prstGeom prst="rect">
            <a:avLst/>
          </a:prstGeom>
        </p:spPr>
      </p:pic>
      <p:pic>
        <p:nvPicPr>
          <p:cNvPr id="71" name="図 70">
            <a:extLst>
              <a:ext uri="{FF2B5EF4-FFF2-40B4-BE49-F238E27FC236}">
                <a16:creationId xmlns:a16="http://schemas.microsoft.com/office/drawing/2014/main" id="{0547BF08-C269-7F49-ABA8-180ED9BFFD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9" b="6905"/>
          <a:stretch/>
        </p:blipFill>
        <p:spPr>
          <a:xfrm>
            <a:off x="339381" y="3720562"/>
            <a:ext cx="1671545" cy="2865273"/>
          </a:xfrm>
          <a:prstGeom prst="rect">
            <a:avLst/>
          </a:prstGeom>
        </p:spPr>
      </p:pic>
      <p:sp>
        <p:nvSpPr>
          <p:cNvPr id="5" name="右矢印 4">
            <a:extLst>
              <a:ext uri="{FF2B5EF4-FFF2-40B4-BE49-F238E27FC236}">
                <a16:creationId xmlns:a16="http://schemas.microsoft.com/office/drawing/2014/main" id="{33B41BAE-B006-A044-A8F0-9789CCB81B44}"/>
              </a:ext>
            </a:extLst>
          </p:cNvPr>
          <p:cNvSpPr/>
          <p:nvPr/>
        </p:nvSpPr>
        <p:spPr>
          <a:xfrm rot="7209903">
            <a:off x="3216779" y="3222767"/>
            <a:ext cx="1022989" cy="72507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076EFC25-3254-AB42-9413-BB8C0896AF62}"/>
              </a:ext>
            </a:extLst>
          </p:cNvPr>
          <p:cNvSpPr txBox="1"/>
          <p:nvPr/>
        </p:nvSpPr>
        <p:spPr>
          <a:xfrm>
            <a:off x="320603" y="3487090"/>
            <a:ext cx="24344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100" dirty="0"/>
              <a:t>※</a:t>
            </a:r>
            <a:r>
              <a:rPr lang="ja-JP" altLang="en-US" sz="1100"/>
              <a:t> </a:t>
            </a:r>
            <a:r>
              <a:rPr kumimoji="1" lang="ja-JP" altLang="en-US" sz="1100"/>
              <a:t>イメージ</a:t>
            </a:r>
          </a:p>
        </p:txBody>
      </p:sp>
    </p:spTree>
    <p:extLst>
      <p:ext uri="{BB962C8B-B14F-4D97-AF65-F5344CB8AC3E}">
        <p14:creationId xmlns:p14="http://schemas.microsoft.com/office/powerpoint/2010/main" val="294588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4C474B7ECFB4DA4491C2F2903EDCE387" ma:contentTypeVersion="2" ma:contentTypeDescription="新しいドキュメントを作成します。" ma:contentTypeScope="" ma:versionID="1a6ed75f45edef1d1f1b8f5cdbfc0bf9">
  <xsd:schema xmlns:xsd="http://www.w3.org/2001/XMLSchema" xmlns:xs="http://www.w3.org/2001/XMLSchema" xmlns:p="http://schemas.microsoft.com/office/2006/metadata/properties" xmlns:ns2="0296febf-2773-4faf-ae76-6dee2362d0db" targetNamespace="http://schemas.microsoft.com/office/2006/metadata/properties" ma:root="true" ma:fieldsID="13ccaadd41bf1eaf321fa8ccc77f4491" ns2:_="">
    <xsd:import namespace="0296febf-2773-4faf-ae76-6dee2362d0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96febf-2773-4faf-ae76-6dee2362d0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137601B-54D3-4599-BC9F-BAB0C5B9947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291067-136C-4123-9CA7-28857FBC717E}">
  <ds:schemaRefs>
    <ds:schemaRef ds:uri="http://purl.org/dc/dcmitype/"/>
    <ds:schemaRef ds:uri="0296febf-2773-4faf-ae76-6dee2362d0db"/>
    <ds:schemaRef ds:uri="http://schemas.microsoft.com/office/2006/documentManagement/types"/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FB8D31D-49DF-4473-96F4-82443C49D2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296febf-2773-4faf-ae76-6dee2362d0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2045</TotalTime>
  <Words>1209</Words>
  <Application>Microsoft Macintosh PowerPoint</Application>
  <PresentationFormat>画面に合わせる (4:3)</PresentationFormat>
  <Paragraphs>246</Paragraphs>
  <Slides>6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6" baseType="lpstr">
      <vt:lpstr>Bahnschrift Condensed</vt:lpstr>
      <vt:lpstr>Hiragino Mincho Pro W3</vt:lpstr>
      <vt:lpstr>メイリオ</vt:lpstr>
      <vt:lpstr>メイリオ</vt:lpstr>
      <vt:lpstr>游ゴシック</vt:lpstr>
      <vt:lpstr>Arial</vt:lpstr>
      <vt:lpstr>Calibri</vt:lpstr>
      <vt:lpstr>Calibri Light</vt:lpstr>
      <vt:lpstr>Century Gothic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/>
  <cp:lastModifiedBy>増本 雄斗</cp:lastModifiedBy>
  <cp:revision>4</cp:revision>
  <dcterms:created xsi:type="dcterms:W3CDTF">2020-02-03T07:09:24Z</dcterms:created>
  <dcterms:modified xsi:type="dcterms:W3CDTF">2020-02-06T07:52:35Z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0x0101004C474B7ECFB4DA4491C2F2903EDCE387</vt:lpwstr>
  </property>
</Properties>
</file>

<file path=docProps/thumbnail.jpeg>
</file>